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21"/>
  </p:notesMasterIdLst>
  <p:sldIdLst>
    <p:sldId id="256" r:id="rId2"/>
    <p:sldId id="273" r:id="rId3"/>
    <p:sldId id="3629" r:id="rId4"/>
    <p:sldId id="3611" r:id="rId5"/>
    <p:sldId id="3620" r:id="rId6"/>
    <p:sldId id="3622" r:id="rId7"/>
    <p:sldId id="3613" r:id="rId8"/>
    <p:sldId id="3631" r:id="rId9"/>
    <p:sldId id="3614" r:id="rId10"/>
    <p:sldId id="3617" r:id="rId11"/>
    <p:sldId id="3618" r:id="rId12"/>
    <p:sldId id="3621" r:id="rId13"/>
    <p:sldId id="3633" r:id="rId14"/>
    <p:sldId id="3630" r:id="rId15"/>
    <p:sldId id="3632" r:id="rId16"/>
    <p:sldId id="3636" r:id="rId17"/>
    <p:sldId id="3623" r:id="rId18"/>
    <p:sldId id="3638" r:id="rId19"/>
    <p:sldId id="280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Malgun Gothic" panose="020B0503020000020004" pitchFamily="34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63C"/>
    <a:srgbClr val="083E72"/>
    <a:srgbClr val="1545FF"/>
    <a:srgbClr val="00A8FA"/>
    <a:srgbClr val="D3E6D0"/>
    <a:srgbClr val="E2F0D9"/>
    <a:srgbClr val="F90025"/>
    <a:srgbClr val="4F88EF"/>
    <a:srgbClr val="0C73C0"/>
    <a:srgbClr val="1B2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60136"/>
  </p:normalViewPr>
  <p:slideViewPr>
    <p:cSldViewPr snapToGrid="0" snapToObjects="1">
      <p:cViewPr varScale="1">
        <p:scale>
          <a:sx n="74" d="100"/>
          <a:sy n="74" d="100"/>
        </p:scale>
        <p:origin x="2904" y="176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100" dirty="0">
                <a:highlight>
                  <a:srgbClr val="FFFFFF"/>
                </a:highlight>
              </a:rPr>
              <a:t>발표를 시작하겠습니다</a:t>
            </a:r>
            <a:r>
              <a:rPr lang="en-US" altLang="ko-KR" sz="1100" dirty="0">
                <a:highlight>
                  <a:srgbClr val="FFFFFF"/>
                </a:highlight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100" dirty="0"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1100" dirty="0">
                <a:highlight>
                  <a:srgbClr val="FFFFFF"/>
                </a:highlight>
              </a:rPr>
              <a:t>SPDK </a:t>
            </a:r>
            <a:r>
              <a:rPr lang="ko-KR" altLang="en-US" sz="1100" dirty="0">
                <a:highlight>
                  <a:srgbClr val="FFFFFF"/>
                </a:highlight>
              </a:rPr>
              <a:t>논문 및 아키텍처에 대한 발표입니다</a:t>
            </a:r>
            <a:r>
              <a:rPr lang="en-US" altLang="ko-KR" sz="1100" dirty="0">
                <a:highlight>
                  <a:srgbClr val="FFFFFF"/>
                </a:highlight>
              </a:rPr>
              <a:t>.</a:t>
            </a:r>
            <a:r>
              <a:rPr lang="ko-KR" altLang="en-US" sz="1100" dirty="0"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28" name="Google Shape;2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u="none" dirty="0" err="1"/>
              <a:t>NVMe</a:t>
            </a:r>
            <a:r>
              <a:rPr kumimoji="1" lang="en-US" altLang="ko-KR" u="none" dirty="0"/>
              <a:t> driver</a:t>
            </a:r>
            <a:r>
              <a:rPr kumimoji="1" lang="ko-KR" altLang="en-US" u="none" dirty="0"/>
              <a:t>는 단 하나의 </a:t>
            </a:r>
            <a:r>
              <a:rPr kumimoji="1" lang="ko-KR" altLang="en-US" u="none" dirty="0" err="1"/>
              <a:t>헤더파일을</a:t>
            </a:r>
            <a:r>
              <a:rPr kumimoji="1" lang="ko-KR" altLang="en-US" u="none" dirty="0"/>
              <a:t> 사용하여 </a:t>
            </a:r>
            <a:r>
              <a:rPr kumimoji="1" lang="en-US" altLang="ko-KR" u="none" dirty="0"/>
              <a:t>C</a:t>
            </a:r>
            <a:r>
              <a:rPr kumimoji="1" lang="ko-KR" altLang="en-US" u="none" dirty="0"/>
              <a:t> 언어로 작성된 코드입니다</a:t>
            </a:r>
            <a:r>
              <a:rPr kumimoji="1" lang="en-US" altLang="ko-KR" u="none" dirty="0"/>
              <a:t>.</a:t>
            </a:r>
          </a:p>
          <a:p>
            <a:r>
              <a:rPr kumimoji="1" lang="ko-KR" altLang="en-US" u="none" dirty="0"/>
              <a:t>어플리케이션과 </a:t>
            </a:r>
            <a:r>
              <a:rPr kumimoji="1" lang="en-US" altLang="ko-KR" u="none" dirty="0" err="1"/>
              <a:t>NVMe</a:t>
            </a:r>
            <a:r>
              <a:rPr kumimoji="1" lang="en-US" altLang="ko-KR" u="none" dirty="0"/>
              <a:t> SSD</a:t>
            </a:r>
            <a:r>
              <a:rPr kumimoji="1" lang="ko-KR" altLang="en-US" u="none" dirty="0" err="1"/>
              <a:t>를</a:t>
            </a:r>
            <a:r>
              <a:rPr kumimoji="1" lang="ko-KR" altLang="en-US" u="none" dirty="0"/>
              <a:t> 그림과 같이 직접적으로 연결해주며</a:t>
            </a:r>
            <a:r>
              <a:rPr kumimoji="1" lang="en-US" altLang="ko-KR" u="none" dirty="0"/>
              <a:t>,</a:t>
            </a:r>
            <a:r>
              <a:rPr kumimoji="1" lang="ko-KR" altLang="en-US" u="none" dirty="0"/>
              <a:t> 이로 인하여 </a:t>
            </a:r>
            <a:r>
              <a:rPr kumimoji="1" lang="en-US" altLang="ko-KR" u="none" dirty="0"/>
              <a:t>zero copy</a:t>
            </a:r>
            <a:r>
              <a:rPr kumimoji="1" lang="ko-KR" altLang="en-US" u="none" dirty="0" err="1"/>
              <a:t>를</a:t>
            </a:r>
            <a:r>
              <a:rPr kumimoji="1" lang="ko-KR" altLang="en-US" u="none" dirty="0"/>
              <a:t> 가능하게 합니다</a:t>
            </a:r>
            <a:r>
              <a:rPr kumimoji="1" lang="en-US" altLang="ko-KR" u="none" dirty="0"/>
              <a:t>.</a:t>
            </a:r>
          </a:p>
          <a:p>
            <a:r>
              <a:rPr kumimoji="1" lang="ko-KR" altLang="en-US" u="sng" dirty="0"/>
              <a:t>스레드를 생성을 하지 않고</a:t>
            </a:r>
            <a:r>
              <a:rPr kumimoji="1" lang="en-US" altLang="ko-KR" u="sng" dirty="0"/>
              <a:t>,</a:t>
            </a:r>
            <a:r>
              <a:rPr kumimoji="1" lang="ko-KR" altLang="en-US" u="sng" dirty="0"/>
              <a:t> 애플리케이션의 함수 호출에 응답하여 동작만 수행합니다</a:t>
            </a:r>
            <a:r>
              <a:rPr kumimoji="1" lang="en-US" altLang="ko-KR" u="sng" dirty="0"/>
              <a:t>.</a:t>
            </a:r>
          </a:p>
          <a:p>
            <a:r>
              <a:rPr kumimoji="1" lang="ko-KR" altLang="en-US" u="none" dirty="0"/>
              <a:t>입출력은 큐 쌍을 통하여 비동기적으로 </a:t>
            </a:r>
            <a:r>
              <a:rPr kumimoji="1" lang="en-US" altLang="ko-KR" u="none" dirty="0"/>
              <a:t>submit </a:t>
            </a:r>
            <a:r>
              <a:rPr kumimoji="1" lang="ko-KR" altLang="en-US" u="none" dirty="0"/>
              <a:t>합니다</a:t>
            </a:r>
            <a:r>
              <a:rPr kumimoji="1" lang="en-US" altLang="ko-KR" u="none" dirty="0"/>
              <a:t>.</a:t>
            </a:r>
          </a:p>
          <a:p>
            <a:endParaRPr kumimoji="1" lang="en-US" altLang="ko-Kore-US" u="none" dirty="0"/>
          </a:p>
          <a:p>
            <a:r>
              <a:rPr kumimoji="1" lang="ko-KR" altLang="en-US" u="none" dirty="0"/>
              <a:t>일반적인 흐름은 리눅스와 크게 다르지 </a:t>
            </a:r>
            <a:r>
              <a:rPr kumimoji="1" lang="ko-KR" altLang="en-US" u="none"/>
              <a:t>않습니다</a:t>
            </a:r>
            <a:r>
              <a:rPr kumimoji="1" lang="en-US" altLang="ko-KR" u="none"/>
              <a:t>.</a:t>
            </a:r>
          </a:p>
          <a:p>
            <a:endParaRPr kumimoji="1" lang="ko-Kore-US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2764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최근에는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NVMe</a:t>
            </a:r>
            <a:r>
              <a:rPr kumimoji="1" lang="ko-KR" altLang="en-US" dirty="0"/>
              <a:t>가 발전하여 </a:t>
            </a:r>
            <a:r>
              <a:rPr kumimoji="1" lang="en-US" altLang="ko-KR" dirty="0" err="1"/>
              <a:t>NVMe</a:t>
            </a:r>
            <a:r>
              <a:rPr kumimoji="1" lang="ko-KR" altLang="en-US" dirty="0"/>
              <a:t> </a:t>
            </a:r>
            <a:r>
              <a:rPr kumimoji="1" lang="en-US" altLang="ko-KR" dirty="0"/>
              <a:t>over Fabric </a:t>
            </a:r>
            <a:r>
              <a:rPr kumimoji="1" lang="ko-KR" altLang="en-US" dirty="0"/>
              <a:t>이 가능하게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이것은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기존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NVMe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로컬서버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PCIexpress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뿐만아니라</a:t>
            </a:r>
            <a:r>
              <a:rPr kumimoji="1" lang="ko-KR" altLang="en-US" dirty="0"/>
              <a:t> 더 확장시켜 원격 접속도 가능하게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ore-US" dirty="0" err="1"/>
              <a:t>NVMe</a:t>
            </a:r>
            <a:r>
              <a:rPr kumimoji="1" lang="en-US" altLang="ko-Kore-US" dirty="0"/>
              <a:t> over fabric</a:t>
            </a:r>
            <a:r>
              <a:rPr kumimoji="1" lang="ko-KR" altLang="en-US" dirty="0"/>
              <a:t>을 사용하면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Application</a:t>
            </a:r>
            <a:r>
              <a:rPr kumimoji="1" lang="ko-KR" altLang="en-US" dirty="0"/>
              <a:t> 개발자가 광섬유 채널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인피니밴드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Remote DMA </a:t>
            </a:r>
            <a:r>
              <a:rPr kumimoji="1" lang="ko-KR" altLang="en-US" dirty="0"/>
              <a:t>등과 같은 네트워크 패브릭의 원격 저장소 노드에 접근이 가능하고</a:t>
            </a:r>
            <a:r>
              <a:rPr kumimoji="1" lang="en-US" altLang="ko-KR" dirty="0"/>
              <a:t>,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endParaRPr kumimoji="1"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최근에는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TCP/IP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즉 인터넷 프로토콜 스위트를 유지합니다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 </a:t>
            </a: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845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활용하다보면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라는 용어를 자주 보게 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block device layer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짧게 일컫는 말로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로 작성된 코드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커널 스토리지 스택 안에 있는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device driver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바로 위에 위치하는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운영 체제의 </a:t>
            </a:r>
            <a:r>
              <a:rPr lang="en-US" altLang="ko-KR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Block Storage Layer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와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수행하는 역할이 유사합니다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kumimoji="1" lang="en-US" altLang="ko-Kore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(</a:t>
            </a:r>
            <a:r>
              <a:rPr kumimoji="1"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엔터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)</a:t>
            </a:r>
            <a:r>
              <a:rPr kumimoji="1" lang="en-US" altLang="ko-Kore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Bdev</a:t>
            </a:r>
            <a:r>
              <a:rPr kumimoji="1" lang="en-US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라이브러리는 다음과 같은 기능을 제공합니다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.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endParaRPr kumimoji="1" lang="en-US" altLang="ko-Kore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다양한 유형의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block storage device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interface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하는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block device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구현하기 위한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플러그형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모듈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또한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altLang="ko-Kore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NVMe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malloc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등을 위한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드라이버 모듈입니다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그리고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블록 장치를 열거 및 요청한 다음 해당 장치에서 읽고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쓰기와 같은 작업을 수행하기 위한 애플리케이션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논리적 볼륨 관리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LVM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및 파티션 지원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GPT)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을 포함하여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복잡한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I/O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파이프라인을 생성하기 위해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block device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스택하는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기능과</a:t>
            </a: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ko-Kore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JSON-RPC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통한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block device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구성을 가능하게 하고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Block device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I/O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보내기 위한 여러 개의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lockless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제공합니다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(Request queueing, timeout, and reset handling)</a:t>
            </a: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kumimoji="1" lang="en-US" altLang="ko-Kore-US" dirty="0"/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block device :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보통 하드디스크나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CD/DVD,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플로피디스크 등의 장치</a:t>
            </a:r>
            <a:endParaRPr kumimoji="1" lang="en-US" altLang="ko-Kore-US" i="1" dirty="0"/>
          </a:p>
          <a:p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block I/O layer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block devices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에서 수행되는 </a:t>
            </a: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input/output operations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을 관리하는 </a:t>
            </a: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kernel subsystem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이다</a:t>
            </a:r>
            <a:endParaRPr lang="en-US" altLang="ko-KR" sz="1200" b="0" i="1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JSON</a:t>
            </a:r>
            <a:r>
              <a:rPr lang="ko-KR" altLang="en-US" sz="1200" b="0" i="1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1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인코딩된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원격 </a:t>
            </a:r>
            <a:r>
              <a:rPr lang="ko-KR" altLang="en-US" sz="1200" b="0" i="1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프로시져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호출이다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.(RPC : remote procedure call)</a:t>
            </a:r>
          </a:p>
          <a:p>
            <a:endParaRPr kumimoji="1" lang="ko-Kore-US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404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즉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모듈은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모든 장치에 공통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제공하여 추상화 계층을 생성합니다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비로소 사용자는 사용 가능한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모듈을 사용할 수 있고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storage device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포함한 모든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device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모듈을 만들 수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따라서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IO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요청을 직접적으로 처리할 수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그리고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 다음과 같은 일련의 과정으로 이벤트를 처리합니다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이벤트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핸들러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함수를 제공하고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리엑터는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event queue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event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fetch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하여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 제공한 적절한 함수를 수행합니다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en-US" altLang="ko-Kore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 기존 </a:t>
            </a:r>
            <a:r>
              <a:rPr lang="en" altLang="ko-Kore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블록 디바이스를 생성하는 </a:t>
            </a:r>
            <a:r>
              <a:rPr lang="en" altLang="ko-Kore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vbdev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모듈도 제공합니다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와 마찬가지로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IO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요청을 처리하지만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종료시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device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 아닌 다른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나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로 다시 라우팅합니다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----------------------------------------------------------</a:t>
            </a:r>
          </a:p>
          <a:p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Event driven architecture : </a:t>
            </a:r>
          </a:p>
          <a:p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분산된 시스템 간에 이벤트를 생성하고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생성된 이벤트를 요구하는 수신자에게 전송된다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이벤트를 수신한 수신자가 이벤트를 처리하는 형태의 시스템 </a:t>
            </a:r>
            <a:r>
              <a:rPr lang="ko-KR" altLang="en-US" sz="1200" b="0" i="1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아키텍쳐이다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1" lang="en-US" altLang="ko-Kore-US" sz="1200" b="0" i="1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Event Driven Pattern -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특정 행동이 자동으로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순서에 따라 발생하는 것이 아닌 어떤 일에 대한 반응으로 동작하는 디자인 패턴</a:t>
            </a:r>
          </a:p>
          <a:p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IO Event -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컴퓨터 회로를 구동시키기 위해 발생하는 일  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ex) 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마우스 클릭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키보드 타이핑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모바일 터치 등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IOT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기기 등의 센서로부터 유입되는 데이터 스트리밍 기반의 동작</a:t>
            </a:r>
          </a:p>
          <a:p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시스템의 내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외부에서 발생한 </a:t>
            </a:r>
            <a:r>
              <a:rPr lang="ko-KR" altLang="en-US" sz="1200" b="1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주목할 만한 상태의 변화</a:t>
            </a:r>
            <a:r>
              <a:rPr lang="en-US" altLang="ko-KR" sz="1200" b="1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altLang="ko-Kore-US" sz="1200" b="1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 significant change in state)</a:t>
            </a:r>
          </a:p>
          <a:p>
            <a:endParaRPr lang="en" altLang="ko-Kore-US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제공받은 일정한 요소와 틀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규약을 가지고 무언가를 만드는 일</a:t>
            </a:r>
            <a:endParaRPr lang="en-US" altLang="ko-KR" sz="1200" b="0" i="1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프레임워크는 어떤 프로그램을 쉽게 만들기 위한 요소와 룰을 제공해 줌으로서 소프트웨어의 생산성과 품질을 높이는 역할을 하는 것입니다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ko-KR" altLang="en-US" sz="1200" b="0" i="1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결론적으로 소프트웨어에서의 프레임워크는 </a:t>
            </a:r>
          </a:p>
          <a:p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ko-KR" altLang="en-US" sz="1200" b="1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특정 프로그램을 개발하기 위한 여러 요소들과 </a:t>
            </a:r>
            <a:r>
              <a:rPr lang="ko-KR" altLang="en-US" sz="1200" b="1" i="1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메뉴얼인</a:t>
            </a:r>
            <a:r>
              <a:rPr lang="ko-KR" altLang="en-US" sz="1200" b="1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룰을 </a:t>
            </a:r>
            <a:r>
              <a:rPr lang="ko-KR" altLang="en-US" sz="1200" b="1" i="1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제공하는 프로그램</a:t>
            </a:r>
            <a:endParaRPr lang="ko-KR" altLang="en-US" sz="1200" b="0" i="1" u="sng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kumimoji="1" lang="en-US" altLang="ko-Kore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r>
              <a:rPr kumimoji="1" lang="en-US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API : </a:t>
            </a: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Application Programming Interface </a:t>
            </a:r>
          </a:p>
          <a:p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 흔히 </a:t>
            </a: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function, method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또는 </a:t>
            </a: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등으로 다양하게 불리는 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소프트웨어 컴포넌트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의 기능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입력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출력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그리고 이에 사용되는 </a:t>
            </a:r>
            <a:r>
              <a:rPr lang="ko-KR" altLang="en-US" sz="1200" b="0" i="1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자료형으로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표현된다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API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자체는 어디까지나 </a:t>
            </a:r>
            <a:r>
              <a:rPr lang="ko-KR" altLang="en-US" sz="1200" b="1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사양</a:t>
            </a:r>
            <a:r>
              <a:rPr lang="en-US" altLang="ko-KR" sz="1200" b="1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altLang="ko-Kore-US" sz="1200" b="1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specification)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만을 정의하기 때문에 구현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Implementation)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과는 독립적이다</a:t>
            </a:r>
            <a:endParaRPr kumimoji="1" lang="en-US" altLang="ko-Kore-US" sz="1200" b="0" i="1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268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이제 아키텍처를 살펴보도록 하겠습니다</a:t>
            </a:r>
            <a:r>
              <a:rPr kumimoji="1" lang="en-US" altLang="ko-Kore-US" dirty="0"/>
              <a:t>. </a:t>
            </a: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532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US" dirty="0"/>
              <a:t>SPDK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전반적인 </a:t>
            </a:r>
            <a:r>
              <a:rPr kumimoji="1" lang="ko-KR" altLang="en-US" dirty="0" err="1"/>
              <a:t>아키텍쳐는</a:t>
            </a:r>
            <a:r>
              <a:rPr kumimoji="1" lang="ko-KR" altLang="en-US" dirty="0"/>
              <a:t> 다음과 같습니다</a:t>
            </a:r>
            <a:r>
              <a:rPr kumimoji="1" lang="en-US" altLang="ko-KR" dirty="0"/>
              <a:t>.</a:t>
            </a:r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ko-Kore-US" altLang="en-US" dirty="0"/>
              <a:t>보이시는 체크 표시는 </a:t>
            </a:r>
            <a:r>
              <a:rPr kumimoji="1" lang="en-US" altLang="ko-Kore-US" dirty="0"/>
              <a:t>IO request </a:t>
            </a:r>
            <a:r>
              <a:rPr kumimoji="1" lang="ko-Kore-US" altLang="en-US" dirty="0"/>
              <a:t>입니다</a:t>
            </a:r>
            <a:r>
              <a:rPr kumimoji="1" lang="en-US" altLang="ko-Kore-US" dirty="0"/>
              <a:t>.</a:t>
            </a:r>
          </a:p>
          <a:p>
            <a:r>
              <a:rPr kumimoji="1" lang="en-US" altLang="ko-KR" dirty="0"/>
              <a:t>Application </a:t>
            </a:r>
            <a:r>
              <a:rPr kumimoji="1" lang="ko-KR" altLang="en-US" dirty="0"/>
              <a:t>의 </a:t>
            </a:r>
            <a:r>
              <a:rPr kumimoji="1" lang="en-US" altLang="ko-Kore-US" dirty="0"/>
              <a:t>IO request 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우선 </a:t>
            </a:r>
            <a:r>
              <a:rPr kumimoji="1" lang="en-US" altLang="ko-KR" dirty="0"/>
              <a:t>File system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Block Layer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걸쳐 </a:t>
            </a:r>
            <a:r>
              <a:rPr kumimoji="1" lang="en-US" altLang="ko-KR" dirty="0" err="1"/>
              <a:t>NVMe</a:t>
            </a:r>
            <a:r>
              <a:rPr kumimoji="1" lang="en-US" altLang="ko-KR" dirty="0"/>
              <a:t> Transport</a:t>
            </a:r>
            <a:r>
              <a:rPr kumimoji="1" lang="ko-KR" altLang="en-US" dirty="0"/>
              <a:t>로 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이후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인터넷 프로토콜과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 네트워크 인터페이스를 통하여 타겟으로 이동합니다</a:t>
            </a:r>
            <a:r>
              <a:rPr kumimoji="1" lang="en-US" altLang="ko-KR" dirty="0"/>
              <a:t>.(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SPDK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NVMe</a:t>
            </a:r>
            <a:r>
              <a:rPr kumimoji="1" lang="en-US" altLang="ko-KR" dirty="0"/>
              <a:t> –</a:t>
            </a:r>
            <a:r>
              <a:rPr kumimoji="1" lang="en-US" altLang="ko-KR" dirty="0" err="1"/>
              <a:t>oF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적절한 </a:t>
            </a:r>
            <a:r>
              <a:rPr kumimoji="1" lang="en-US" altLang="ko-KR" dirty="0" err="1"/>
              <a:t>bdev</a:t>
            </a:r>
            <a:r>
              <a:rPr kumimoji="1" lang="ko-KR" altLang="en-US" dirty="0"/>
              <a:t>들을 걸쳐 </a:t>
            </a:r>
            <a:r>
              <a:rPr kumimoji="1" lang="en-US" altLang="ko-KR" dirty="0" err="1"/>
              <a:t>NVMe</a:t>
            </a:r>
            <a:r>
              <a:rPr kumimoji="1" lang="en-US" altLang="ko-KR" dirty="0"/>
              <a:t> driver</a:t>
            </a:r>
            <a:r>
              <a:rPr kumimoji="1" lang="ko-KR" altLang="en-US" dirty="0"/>
              <a:t>로 이동합니다</a:t>
            </a:r>
            <a:r>
              <a:rPr kumimoji="1" lang="en-US" altLang="ko-KR" dirty="0"/>
              <a:t>.(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 err="1"/>
              <a:t>Userspace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virtual function IO 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PCIexpress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지나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 비로소 </a:t>
            </a:r>
            <a:r>
              <a:rPr kumimoji="1" lang="en-US" altLang="ko-KR" dirty="0" err="1"/>
              <a:t>NVMe</a:t>
            </a:r>
            <a:r>
              <a:rPr kumimoji="1" lang="en-US" altLang="ko-KR" dirty="0"/>
              <a:t> SSD</a:t>
            </a:r>
            <a:r>
              <a:rPr kumimoji="1" lang="ko-KR" altLang="en-US" dirty="0"/>
              <a:t>에 도달합니다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SPDK BDEV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workflow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살펴보겠습니다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en-US" altLang="ko-KR" dirty="0"/>
              <a:t>-------------------------------------------------------------------</a:t>
            </a:r>
            <a:endParaRPr kumimoji="1" lang="en-US" altLang="ko-Kore-US" dirty="0"/>
          </a:p>
          <a:p>
            <a:r>
              <a:rPr kumimoji="1" lang="en-US" altLang="ko-Kore-US" dirty="0"/>
              <a:t>IOCTL : IO Control (</a:t>
            </a:r>
            <a:r>
              <a:rPr kumimoji="1" lang="ko-KR" altLang="en-US" dirty="0" err="1"/>
              <a:t>입출력제어</a:t>
            </a:r>
            <a:r>
              <a:rPr kumimoji="1" lang="en-US" altLang="ko-KR" dirty="0"/>
              <a:t>)</a:t>
            </a:r>
            <a:endParaRPr kumimoji="1" lang="en-US" altLang="ko-Kore-US" dirty="0"/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POSIX :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유닉스의 애플리케이션 프로그래밍 인터페이스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API)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규격</a:t>
            </a: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TCP / IP :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Internel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Protocal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Suite -&gt;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인터넷에서 컴퓨터들이 서로 정보를 주고 받는 데 쓰이는 통신규약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프로토콜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의 모임</a:t>
            </a: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NIC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Network interface Card /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네트워크 안에서 컴퓨터간 신호를 주고받는 데 쓰이는 하드웨어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Lan Card</a:t>
            </a:r>
          </a:p>
          <a:p>
            <a:r>
              <a:rPr kumimoji="1" lang="en-US" altLang="ko-Kore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uio</a:t>
            </a:r>
            <a:r>
              <a:rPr kumimoji="1" lang="en-US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/ </a:t>
            </a:r>
            <a:r>
              <a:rPr kumimoji="1" lang="en-US" altLang="ko-Kore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vfio</a:t>
            </a:r>
            <a:r>
              <a:rPr kumimoji="1" lang="en-US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: </a:t>
            </a:r>
            <a:r>
              <a:rPr kumimoji="1" lang="en-US" altLang="ko-Kore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user</a:t>
            </a:r>
            <a:r>
              <a:rPr kumimoji="1"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space</a:t>
            </a:r>
            <a:r>
              <a:rPr kumimoji="1" lang="en-US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IO, virtual function IO</a:t>
            </a:r>
            <a:endParaRPr kumimoji="1" lang="en-US" altLang="ko-Kore-US" dirty="0"/>
          </a:p>
          <a:p>
            <a:r>
              <a:rPr kumimoji="1" lang="en-US" altLang="ko-Kore-US" dirty="0"/>
              <a:t>PCIe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Peripheral Component Interconnect express / </a:t>
            </a:r>
            <a:r>
              <a:rPr kumimoji="1" lang="ko-KR" altLang="en-US" dirty="0"/>
              <a:t>컴퓨터의 내부 장치에 대한 표준 연결 유형</a:t>
            </a: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09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앞서 설명했듯이</a:t>
            </a:r>
            <a:r>
              <a:rPr kumimoji="1" lang="en-US" altLang="ko-Kore-US" dirty="0"/>
              <a:t>, </a:t>
            </a:r>
            <a:r>
              <a:rPr kumimoji="1" lang="ko-Kore-US" altLang="en-US" dirty="0"/>
              <a:t>인터넷 프로토콜을 통하여 </a:t>
            </a:r>
            <a:r>
              <a:rPr kumimoji="1" lang="en-US" altLang="ko-Kore-US" dirty="0"/>
              <a:t>network interface</a:t>
            </a:r>
            <a:r>
              <a:rPr kumimoji="1" lang="ko-Kore-US" altLang="en-US" dirty="0"/>
              <a:t>로부터 </a:t>
            </a:r>
            <a:r>
              <a:rPr kumimoji="1" lang="en-US" altLang="ko-Kore-US" dirty="0"/>
              <a:t>IO </a:t>
            </a:r>
            <a:r>
              <a:rPr kumimoji="1" lang="ko-Kore-US" altLang="en-US" dirty="0"/>
              <a:t>가 </a:t>
            </a:r>
            <a:r>
              <a:rPr kumimoji="1" lang="en-US" altLang="ko-Kore-US" dirty="0"/>
              <a:t>SPDK</a:t>
            </a:r>
            <a:r>
              <a:rPr kumimoji="1" lang="ko-Kore-US" altLang="en-US" dirty="0"/>
              <a:t>에 들어오면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그 세부 과정 예시는 다음과 같습니다</a:t>
            </a:r>
            <a:r>
              <a:rPr kumimoji="1" lang="en-US" altLang="ko-Kore-US" dirty="0"/>
              <a:t>.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</a:p>
          <a:p>
            <a:endParaRPr kumimoji="1" lang="en-US" altLang="ko-Kore-US" dirty="0"/>
          </a:p>
          <a:p>
            <a:r>
              <a:rPr kumimoji="1" lang="ko-Kore-US" altLang="en-US" dirty="0"/>
              <a:t>초록색 네모칸에 있는 것이</a:t>
            </a:r>
            <a:r>
              <a:rPr kumimoji="1" lang="en-US" altLang="ko-Kore-US" dirty="0"/>
              <a:t>, storage service </a:t>
            </a:r>
            <a:r>
              <a:rPr kumimoji="1" lang="ko-Kore-US" altLang="en-US" dirty="0"/>
              <a:t>즉 </a:t>
            </a:r>
            <a:r>
              <a:rPr kumimoji="1" lang="en-US" altLang="ko-Kore-US" dirty="0"/>
              <a:t>SPDK</a:t>
            </a:r>
            <a:r>
              <a:rPr kumimoji="1" lang="ko-Kore-US" altLang="en-US" dirty="0"/>
              <a:t>의 </a:t>
            </a:r>
            <a:r>
              <a:rPr kumimoji="1" lang="en-US" altLang="ko-Kore-US" dirty="0" err="1"/>
              <a:t>bdev</a:t>
            </a:r>
            <a:r>
              <a:rPr kumimoji="1" lang="ko-Kore-US" altLang="en-US" dirty="0"/>
              <a:t>들 입니다</a:t>
            </a:r>
            <a:r>
              <a:rPr kumimoji="1" lang="en-US" altLang="ko-Kore-US" dirty="0"/>
              <a:t>.</a:t>
            </a:r>
          </a:p>
          <a:p>
            <a:r>
              <a:rPr kumimoji="1" lang="ko-Kore-US" altLang="en-US" dirty="0"/>
              <a:t>여기서 </a:t>
            </a:r>
            <a:r>
              <a:rPr kumimoji="1" lang="en-US" altLang="ko-Kore-US" dirty="0"/>
              <a:t>v </a:t>
            </a:r>
            <a:r>
              <a:rPr kumimoji="1" lang="ko-Kore-US" altLang="en-US" dirty="0"/>
              <a:t>표시는</a:t>
            </a:r>
            <a:r>
              <a:rPr kumimoji="1" lang="en-US" altLang="ko-Kore-US" dirty="0"/>
              <a:t>, virtual </a:t>
            </a:r>
            <a:r>
              <a:rPr kumimoji="1" lang="en-US" altLang="ko-Kore-US" dirty="0" err="1"/>
              <a:t>Bdev</a:t>
            </a:r>
            <a:r>
              <a:rPr kumimoji="1" lang="ko-Kore-US" altLang="en-US" dirty="0"/>
              <a:t>이고</a:t>
            </a:r>
            <a:r>
              <a:rPr kumimoji="1" lang="en-US" altLang="ko-Kore-US" dirty="0"/>
              <a:t>,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device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 아닌 다른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나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로 다시 라우팅합니다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kumimoji="1" lang="en-US" altLang="ko-Kore-US" dirty="0"/>
          </a:p>
          <a:p>
            <a:r>
              <a:rPr kumimoji="1" lang="ko-Kore-US" altLang="en-US" dirty="0"/>
              <a:t>여기서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보이는 모든 화살표는 </a:t>
            </a:r>
            <a:r>
              <a:rPr kumimoji="1" lang="en-US" altLang="ko-Kore-US" dirty="0"/>
              <a:t>event queue</a:t>
            </a:r>
            <a:r>
              <a:rPr kumimoji="1" lang="ko-Kore-US" altLang="en-US" dirty="0"/>
              <a:t>에 </a:t>
            </a:r>
            <a:r>
              <a:rPr kumimoji="1" lang="en-US" altLang="ko-Kore-US" dirty="0"/>
              <a:t>event</a:t>
            </a:r>
            <a:r>
              <a:rPr kumimoji="1" lang="ko-Kore-US" altLang="en-US" dirty="0"/>
              <a:t>를 </a:t>
            </a:r>
            <a:r>
              <a:rPr kumimoji="1" lang="en-US" altLang="ko-Kore-US" dirty="0"/>
              <a:t>submit</a:t>
            </a:r>
            <a:r>
              <a:rPr kumimoji="1" lang="ko-Kore-US" altLang="en-US" dirty="0"/>
              <a:t>하고 있습니다</a:t>
            </a:r>
            <a:r>
              <a:rPr kumimoji="1" lang="en-US" altLang="ko-Kore-US" dirty="0"/>
              <a:t>. </a:t>
            </a:r>
          </a:p>
          <a:p>
            <a:r>
              <a:rPr kumimoji="1" lang="ko-Kore-US" altLang="en-US" dirty="0"/>
              <a:t>따라서 </a:t>
            </a:r>
            <a:r>
              <a:rPr kumimoji="1" lang="en-US" altLang="ko-Kore-US" dirty="0"/>
              <a:t>event queue</a:t>
            </a:r>
            <a:r>
              <a:rPr kumimoji="1" lang="ko-Kore-US" altLang="en-US" dirty="0"/>
              <a:t>에는 </a:t>
            </a:r>
            <a:r>
              <a:rPr kumimoji="1" lang="en-US" altLang="ko-Kore-US" dirty="0" err="1"/>
              <a:t>bdev</a:t>
            </a:r>
            <a:r>
              <a:rPr kumimoji="1" lang="ko-Kore-US" altLang="en-US" dirty="0"/>
              <a:t>들로부터 </a:t>
            </a:r>
            <a:r>
              <a:rPr kumimoji="1" lang="en-US" altLang="ko-Kore-US" dirty="0"/>
              <a:t>submit </a:t>
            </a:r>
            <a:r>
              <a:rPr kumimoji="1" lang="ko-Kore-US" altLang="en-US" dirty="0"/>
              <a:t>되어진 모든 </a:t>
            </a:r>
            <a:r>
              <a:rPr kumimoji="1" lang="en-US" altLang="ko-Kore-US" dirty="0"/>
              <a:t>event</a:t>
            </a:r>
            <a:r>
              <a:rPr kumimoji="1" lang="ko-Kore-US" altLang="en-US" dirty="0"/>
              <a:t>들을 포함하고 있습니다</a:t>
            </a:r>
            <a:r>
              <a:rPr kumimoji="1" lang="en-US" altLang="ko-Kore-US" dirty="0"/>
              <a:t>.</a:t>
            </a:r>
          </a:p>
          <a:p>
            <a:r>
              <a:rPr kumimoji="1" lang="ko-Kore-US" altLang="en-US" dirty="0"/>
              <a:t>그러면</a:t>
            </a:r>
            <a:r>
              <a:rPr kumimoji="1" lang="en-US" altLang="ko-Kore-US" dirty="0"/>
              <a:t>, </a:t>
            </a:r>
            <a:r>
              <a:rPr kumimoji="1" lang="ko-Kore-US" altLang="en-US" dirty="0"/>
              <a:t>마침내 </a:t>
            </a:r>
            <a:r>
              <a:rPr kumimoji="1" lang="en-US" altLang="ko-Kore-US" dirty="0"/>
              <a:t>reactor Thread</a:t>
            </a:r>
            <a:r>
              <a:rPr kumimoji="1" lang="ko-Kore-US" altLang="en-US" dirty="0"/>
              <a:t>로부터 </a:t>
            </a:r>
            <a:r>
              <a:rPr kumimoji="1" lang="en-US" altLang="ko-Kore-US" dirty="0"/>
              <a:t>event</a:t>
            </a:r>
            <a:r>
              <a:rPr kumimoji="1" lang="ko-Kore-US" altLang="en-US" dirty="0"/>
              <a:t>가 차례로 처리 됩니다</a:t>
            </a:r>
            <a:r>
              <a:rPr kumimoji="1" lang="en-US" altLang="ko-Kore-US" dirty="0"/>
              <a:t>.</a:t>
            </a:r>
          </a:p>
          <a:p>
            <a:endParaRPr kumimoji="1" lang="en-US" altLang="ko-Kore-US" dirty="0"/>
          </a:p>
          <a:p>
            <a:r>
              <a:rPr kumimoji="1" lang="ko-Kore-US" altLang="en-US" dirty="0"/>
              <a:t>여기서 </a:t>
            </a:r>
            <a:r>
              <a:rPr kumimoji="1" lang="en-US" altLang="ko-Kore-US" dirty="0"/>
              <a:t>event</a:t>
            </a:r>
            <a:r>
              <a:rPr kumimoji="1" lang="ko-Kore-US" altLang="en-US" dirty="0"/>
              <a:t>는 </a:t>
            </a:r>
            <a:r>
              <a:rPr kumimoji="1" lang="en-US" altLang="ko-Kore-US" dirty="0"/>
              <a:t>parameter</a:t>
            </a:r>
            <a:r>
              <a:rPr kumimoji="1" lang="ko-Kore-US" altLang="en-US" dirty="0"/>
              <a:t>와 함수</a:t>
            </a:r>
            <a:r>
              <a:rPr kumimoji="1" lang="en-US" altLang="ko-Kore-US" dirty="0"/>
              <a:t>(event handler)</a:t>
            </a:r>
            <a:r>
              <a:rPr kumimoji="1" lang="ko-Kore-US" altLang="en-US" dirty="0"/>
              <a:t>의 쌍으로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이루어져 있으며</a:t>
            </a:r>
            <a:r>
              <a:rPr kumimoji="1" lang="en-US" altLang="ko-Kore-US" dirty="0"/>
              <a:t>, </a:t>
            </a:r>
          </a:p>
          <a:p>
            <a:r>
              <a:rPr kumimoji="1" lang="en-US" altLang="ko-Kore-US" dirty="0"/>
              <a:t>Event</a:t>
            </a:r>
            <a:r>
              <a:rPr kumimoji="1" lang="ko-Kore-US" altLang="en-US" dirty="0"/>
              <a:t>의 처리는 단순히 </a:t>
            </a:r>
            <a:r>
              <a:rPr kumimoji="1" lang="en-US" altLang="ko-Kore-US" dirty="0" err="1"/>
              <a:t>bdev</a:t>
            </a:r>
            <a:r>
              <a:rPr kumimoji="1" lang="ko-Kore-US" altLang="en-US" dirty="0"/>
              <a:t>에서 </a:t>
            </a:r>
            <a:r>
              <a:rPr kumimoji="1" lang="en-US" altLang="ko-Kore-US" dirty="0"/>
              <a:t>callback </a:t>
            </a:r>
            <a:r>
              <a:rPr kumimoji="1" lang="ko-Kore-US" altLang="en-US" dirty="0"/>
              <a:t>함수를 통해 완료되거나</a:t>
            </a:r>
            <a:r>
              <a:rPr kumimoji="1" lang="en-US" altLang="ko-Kore-US" dirty="0"/>
              <a:t>, virtual </a:t>
            </a:r>
            <a:r>
              <a:rPr kumimoji="1" lang="en-US" altLang="ko-Kore-US" dirty="0" err="1"/>
              <a:t>bdev</a:t>
            </a:r>
            <a:r>
              <a:rPr kumimoji="1" lang="ko-Kore-US" altLang="en-US" dirty="0"/>
              <a:t>에서 다른 </a:t>
            </a:r>
            <a:r>
              <a:rPr kumimoji="1" lang="en-US" altLang="ko-Kore-US" dirty="0" err="1"/>
              <a:t>bdev</a:t>
            </a:r>
            <a:r>
              <a:rPr kumimoji="1" lang="ko-Kore-US" altLang="en-US" dirty="0"/>
              <a:t>나 </a:t>
            </a:r>
            <a:r>
              <a:rPr kumimoji="1" lang="en-US" altLang="ko-Kore-US" dirty="0" err="1"/>
              <a:t>vbdev</a:t>
            </a:r>
            <a:r>
              <a:rPr kumimoji="1" lang="ko-Kore-US" altLang="en-US" dirty="0"/>
              <a:t>에 새 이벤트를 생성하기도 합니다</a:t>
            </a:r>
            <a:r>
              <a:rPr kumimoji="1" lang="en-US" altLang="ko-Kore-US" dirty="0"/>
              <a:t>.</a:t>
            </a: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598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다음 </a:t>
            </a:r>
            <a:r>
              <a:rPr kumimoji="1" lang="en-US" altLang="ko-Kore-US" dirty="0"/>
              <a:t>SPDK</a:t>
            </a:r>
            <a:r>
              <a:rPr kumimoji="1" lang="ko-Kore-US" altLang="en-US" dirty="0"/>
              <a:t>의 </a:t>
            </a:r>
            <a:r>
              <a:rPr kumimoji="1" lang="en-US" altLang="ko-Kore-US" dirty="0"/>
              <a:t>Event framework</a:t>
            </a:r>
            <a:r>
              <a:rPr kumimoji="1" lang="ko-Kore-US" altLang="en-US" dirty="0"/>
              <a:t>에 대해서 살펴보도록 하겠습니다</a:t>
            </a:r>
            <a:r>
              <a:rPr kumimoji="1" lang="en-US" altLang="ko-Kore-US" dirty="0"/>
              <a:t>.</a:t>
            </a:r>
          </a:p>
          <a:p>
            <a:endParaRPr kumimoji="1" lang="en-US" altLang="ko-Kore-US" dirty="0"/>
          </a:p>
          <a:p>
            <a:r>
              <a:rPr kumimoji="1" lang="ko-Kore-US" altLang="en-US" dirty="0"/>
              <a:t>크게 다음의 세가지로 구분하여 살펴보겠습니다</a:t>
            </a:r>
            <a:r>
              <a:rPr kumimoji="1" lang="en-US" altLang="ko-Kore-US" dirty="0"/>
              <a:t>.</a:t>
            </a:r>
          </a:p>
          <a:p>
            <a:endParaRPr kumimoji="1" lang="en-US" altLang="ko-Kore-US" dirty="0"/>
          </a:p>
          <a:p>
            <a:r>
              <a:rPr kumimoji="1" lang="en-US" altLang="ko-Kore-US" dirty="0"/>
              <a:t>(</a:t>
            </a:r>
            <a:r>
              <a:rPr kumimoji="1" lang="ko-Kore-US" altLang="en-US" dirty="0"/>
              <a:t>엔터</a:t>
            </a:r>
            <a:r>
              <a:rPr kumimoji="1" lang="en-US" altLang="ko-Kore-US" dirty="0"/>
              <a:t>) </a:t>
            </a:r>
            <a:r>
              <a:rPr kumimoji="1" lang="ko-Kore-US" altLang="en-US" dirty="0"/>
              <a:t>첫번째는 코어마다 존재하는 </a:t>
            </a:r>
            <a:r>
              <a:rPr kumimoji="1" lang="en-US" altLang="ko-Kore-US" dirty="0"/>
              <a:t>event queue </a:t>
            </a:r>
            <a:r>
              <a:rPr kumimoji="1" lang="ko-Kore-US" altLang="en-US" dirty="0"/>
              <a:t>입니다</a:t>
            </a:r>
            <a:r>
              <a:rPr kumimoji="1" lang="en-US" altLang="ko-Kore-US" dirty="0"/>
              <a:t>. User</a:t>
            </a:r>
            <a:r>
              <a:rPr kumimoji="1" lang="ko-Kore-US" altLang="en-US" dirty="0"/>
              <a:t>로부터 </a:t>
            </a:r>
            <a:r>
              <a:rPr kumimoji="1" lang="en-US" altLang="ko-Kore-US" dirty="0"/>
              <a:t>IO command </a:t>
            </a:r>
            <a:r>
              <a:rPr kumimoji="1" lang="ko-Kore-US" altLang="en-US" dirty="0"/>
              <a:t>를 받으면 </a:t>
            </a:r>
            <a:r>
              <a:rPr kumimoji="1" lang="en-US" altLang="ko-Kore-US" dirty="0"/>
              <a:t>e</a:t>
            </a:r>
            <a:r>
              <a:rPr kumimoji="1" lang="en-US" altLang="ko-KR" dirty="0"/>
              <a:t>vent </a:t>
            </a:r>
            <a:r>
              <a:rPr kumimoji="1" lang="ko-KR" altLang="en-US" dirty="0"/>
              <a:t>단위로 쪼개어 </a:t>
            </a:r>
            <a:r>
              <a:rPr kumimoji="1" lang="en-US" altLang="ko-KR" dirty="0"/>
              <a:t>queue</a:t>
            </a:r>
            <a:r>
              <a:rPr kumimoji="1" lang="ko-KR" altLang="en-US" dirty="0"/>
              <a:t>로 관리하게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완료된 </a:t>
            </a:r>
            <a:r>
              <a:rPr kumimoji="1" lang="en-US" altLang="ko-KR" dirty="0"/>
              <a:t>event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reactor</a:t>
            </a:r>
            <a:r>
              <a:rPr kumimoji="1" lang="ko-KR" altLang="en-US" dirty="0"/>
              <a:t>로부터 받기도 합니다</a:t>
            </a:r>
            <a:r>
              <a:rPr kumimoji="1" lang="en-US" altLang="ko-KR" dirty="0"/>
              <a:t>. Event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순서대로 받아서 저장하는 저장소 개념입니다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  <a:p>
            <a:r>
              <a:rPr kumimoji="1" lang="en-US" altLang="ko-Kore-US" dirty="0"/>
              <a:t>(</a:t>
            </a:r>
            <a:r>
              <a:rPr kumimoji="1" lang="ko-Kore-US" altLang="en-US" dirty="0"/>
              <a:t>엔터</a:t>
            </a:r>
            <a:r>
              <a:rPr kumimoji="1" lang="en-US" altLang="ko-Kore-US" dirty="0"/>
              <a:t>) </a:t>
            </a:r>
            <a:r>
              <a:rPr kumimoji="1" lang="ko-Kore-US" altLang="en-US" dirty="0"/>
              <a:t>두번째는 리엑터 쓰레드입니다</a:t>
            </a:r>
            <a:r>
              <a:rPr kumimoji="1" lang="en-US" altLang="ko-Kore-US" dirty="0"/>
              <a:t>. </a:t>
            </a:r>
            <a:r>
              <a:rPr kumimoji="1" lang="ko-Kore-US" altLang="en-US" dirty="0"/>
              <a:t>이는 </a:t>
            </a:r>
            <a:r>
              <a:rPr kumimoji="1" lang="en-US" altLang="ko-Kore-US" dirty="0"/>
              <a:t>User space</a:t>
            </a:r>
            <a:r>
              <a:rPr kumimoji="1" lang="ko-Kore-US" altLang="en-US" dirty="0"/>
              <a:t>에 있으며</a:t>
            </a:r>
            <a:r>
              <a:rPr kumimoji="1" lang="en-US" altLang="ko-Kore-US" dirty="0"/>
              <a:t>, </a:t>
            </a:r>
            <a:r>
              <a:rPr kumimoji="1" lang="ko-Kore-US" altLang="en-US" dirty="0"/>
              <a:t>그림에서처럼 각 코어마다 연결되어 있습니다</a:t>
            </a:r>
            <a:r>
              <a:rPr kumimoji="1" lang="en-US" altLang="ko-Kore-US" dirty="0"/>
              <a:t>. Reactor thread</a:t>
            </a:r>
            <a:r>
              <a:rPr kumimoji="1" lang="ko-Kore-US" altLang="en-US" dirty="0"/>
              <a:t>는 </a:t>
            </a:r>
            <a:r>
              <a:rPr kumimoji="1" lang="en-US" altLang="ko-Kore-US" dirty="0"/>
              <a:t>event queue</a:t>
            </a:r>
            <a:r>
              <a:rPr kumimoji="1" lang="ko-Kore-US" altLang="en-US" dirty="0"/>
              <a:t>로부터 </a:t>
            </a:r>
            <a:r>
              <a:rPr kumimoji="1" lang="en-US" altLang="ko-Kore-US" dirty="0"/>
              <a:t>event</a:t>
            </a:r>
            <a:r>
              <a:rPr kumimoji="1" lang="ko-Kore-US" altLang="en-US" dirty="0"/>
              <a:t>를 </a:t>
            </a:r>
            <a:r>
              <a:rPr kumimoji="1" lang="en-US" altLang="ko-Kore-US" dirty="0"/>
              <a:t>fetch</a:t>
            </a:r>
            <a:r>
              <a:rPr kumimoji="1" lang="ko-Kore-US" altLang="en-US" dirty="0"/>
              <a:t>하여 </a:t>
            </a:r>
            <a:r>
              <a:rPr kumimoji="1" lang="ko-Kore-US" altLang="en-US"/>
              <a:t>실행된 뒤</a:t>
            </a:r>
            <a:r>
              <a:rPr kumimoji="1" lang="en-US" altLang="ko-Kore-US"/>
              <a:t>, </a:t>
            </a:r>
            <a:r>
              <a:rPr kumimoji="1" lang="ko-Kore-US" altLang="en-US" dirty="0"/>
              <a:t>완료된 </a:t>
            </a:r>
            <a:r>
              <a:rPr kumimoji="1" lang="en-US" altLang="ko-Kore-US" dirty="0"/>
              <a:t>event</a:t>
            </a:r>
            <a:r>
              <a:rPr kumimoji="1" lang="ko-Kore-US" altLang="en-US" dirty="0"/>
              <a:t>를 </a:t>
            </a:r>
            <a:r>
              <a:rPr kumimoji="1" lang="en-US" altLang="ko-Kore-US" dirty="0"/>
              <a:t>e</a:t>
            </a:r>
            <a:r>
              <a:rPr kumimoji="1" lang="en-US" altLang="ko-KR" dirty="0"/>
              <a:t>vent queue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submit</a:t>
            </a:r>
            <a:r>
              <a:rPr kumimoji="1" lang="ko-KR" altLang="en-US" dirty="0"/>
              <a:t>하는</a:t>
            </a:r>
            <a:r>
              <a:rPr kumimoji="1" lang="ko-Kore-US" altLang="en-US" dirty="0"/>
              <a:t> 역할을 합니다</a:t>
            </a:r>
            <a:r>
              <a:rPr kumimoji="1" lang="en-US" altLang="ko-Kore-US" dirty="0"/>
              <a:t>. </a:t>
            </a:r>
            <a:r>
              <a:rPr kumimoji="1" lang="ko-Kore-US" altLang="en-US" dirty="0"/>
              <a:t>또한</a:t>
            </a:r>
            <a:r>
              <a:rPr kumimoji="1" lang="en-US" altLang="ko-Kore-US" dirty="0"/>
              <a:t>, </a:t>
            </a:r>
            <a:r>
              <a:rPr kumimoji="1" lang="ko-Kore-US" altLang="en-US" dirty="0"/>
              <a:t>여러개의 폴러와 연결되어 </a:t>
            </a:r>
            <a:r>
              <a:rPr kumimoji="1" lang="en-US" altLang="ko-Kore-US" dirty="0" err="1"/>
              <a:t>poller</a:t>
            </a:r>
            <a:r>
              <a:rPr kumimoji="1" lang="ko-Kore-US" altLang="en-US" dirty="0"/>
              <a:t>로 부터 완료된 </a:t>
            </a:r>
            <a:r>
              <a:rPr kumimoji="1" lang="en-US" altLang="ko-Kore-US" dirty="0"/>
              <a:t>event</a:t>
            </a:r>
            <a:r>
              <a:rPr kumimoji="1" lang="ko-Kore-US" altLang="en-US" dirty="0"/>
              <a:t>를 받아옵니다</a:t>
            </a:r>
            <a:r>
              <a:rPr kumimoji="1" lang="en-US" altLang="ko-Kore-US" dirty="0"/>
              <a:t>.</a:t>
            </a:r>
          </a:p>
          <a:p>
            <a:endParaRPr kumimoji="1" lang="en-US" altLang="ko-Kore-US" dirty="0"/>
          </a:p>
          <a:p>
            <a:r>
              <a:rPr kumimoji="1" lang="en-US" altLang="ko-Kore-US" dirty="0"/>
              <a:t>(</a:t>
            </a:r>
            <a:r>
              <a:rPr kumimoji="1" lang="ko-Kore-US" altLang="en-US" dirty="0"/>
              <a:t>엔터</a:t>
            </a:r>
            <a:r>
              <a:rPr kumimoji="1" lang="en-US" altLang="ko-Kore-US" dirty="0"/>
              <a:t>) </a:t>
            </a:r>
            <a:r>
              <a:rPr kumimoji="1" lang="ko-Kore-US" altLang="en-US" dirty="0"/>
              <a:t>세번째는 폴러 입니다</a:t>
            </a:r>
            <a:r>
              <a:rPr kumimoji="1" lang="en-US" altLang="ko-Kore-US" dirty="0"/>
              <a:t>. </a:t>
            </a:r>
            <a:r>
              <a:rPr kumimoji="1" lang="ko-Kore-US" altLang="en-US" dirty="0"/>
              <a:t>하나의 리엑터에는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여러 디바이스에 연결된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폴러들이 있습니다</a:t>
            </a:r>
            <a:r>
              <a:rPr kumimoji="1" lang="en-US" altLang="ko-Kore-US" dirty="0"/>
              <a:t>. </a:t>
            </a:r>
            <a:r>
              <a:rPr kumimoji="1" lang="ko-Kore-US" altLang="en-US" dirty="0"/>
              <a:t>폴러는 </a:t>
            </a:r>
            <a:r>
              <a:rPr kumimoji="1" lang="en-US" altLang="ko-KR" dirty="0"/>
              <a:t>reactor</a:t>
            </a:r>
            <a:r>
              <a:rPr kumimoji="1" lang="ko-KR" altLang="en-US" dirty="0"/>
              <a:t>로부터 </a:t>
            </a:r>
            <a:r>
              <a:rPr kumimoji="1" lang="en" altLang="ko-Kore-US" dirty="0"/>
              <a:t>event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전달받아 실행하는 주체입니다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</a:t>
            </a:r>
            <a:r>
              <a:rPr kumimoji="1" lang="en-US" altLang="ko-KR" dirty="0"/>
              <a:t>, IO device</a:t>
            </a:r>
            <a:r>
              <a:rPr kumimoji="1" lang="ko-KR" altLang="en-US" dirty="0"/>
              <a:t>에 완료된 </a:t>
            </a:r>
            <a:r>
              <a:rPr kumimoji="1" lang="en-US" altLang="ko-KR" dirty="0"/>
              <a:t>event</a:t>
            </a:r>
            <a:r>
              <a:rPr kumimoji="1" lang="ko-KR" altLang="en-US" dirty="0"/>
              <a:t>가 있는지 주기적으로 물어보는 역할</a:t>
            </a:r>
            <a:r>
              <a:rPr kumimoji="1" lang="en-US" altLang="ko-KR" dirty="0"/>
              <a:t>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polling</a:t>
            </a:r>
            <a:r>
              <a:rPr kumimoji="1" lang="ko-KR" altLang="en-US" dirty="0"/>
              <a:t>을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257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그림으로 살펴보면</a:t>
            </a:r>
            <a:r>
              <a:rPr kumimoji="1" lang="en-US" altLang="ko-Kore-US" dirty="0"/>
              <a:t>, </a:t>
            </a:r>
            <a:r>
              <a:rPr kumimoji="1" lang="ko-Kore-US" altLang="en-US" dirty="0"/>
              <a:t>각 코어마다 </a:t>
            </a:r>
            <a:r>
              <a:rPr kumimoji="1" lang="en-US" altLang="ko-Kore-US" dirty="0"/>
              <a:t>event queue </a:t>
            </a:r>
            <a:r>
              <a:rPr kumimoji="1" lang="ko-Kore-US" altLang="en-US" dirty="0"/>
              <a:t>와 </a:t>
            </a:r>
            <a:r>
              <a:rPr kumimoji="1" lang="en-US" altLang="ko-Kore-US" dirty="0"/>
              <a:t>reactor</a:t>
            </a:r>
            <a:r>
              <a:rPr kumimoji="1" lang="ko-Kore-US" altLang="en-US" dirty="0"/>
              <a:t>가 있고</a:t>
            </a:r>
            <a:r>
              <a:rPr kumimoji="1" lang="en-US" altLang="ko-Kore-US" dirty="0"/>
              <a:t>, </a:t>
            </a:r>
          </a:p>
          <a:p>
            <a:r>
              <a:rPr kumimoji="1" lang="en-US" altLang="ko-Kore-US" dirty="0"/>
              <a:t>reactor</a:t>
            </a:r>
            <a:r>
              <a:rPr kumimoji="1" lang="ko-Kore-US" altLang="en-US" dirty="0"/>
              <a:t>는 </a:t>
            </a:r>
            <a:r>
              <a:rPr kumimoji="1" lang="en-US" altLang="ko-Kore-US" dirty="0"/>
              <a:t>event queue</a:t>
            </a:r>
            <a:r>
              <a:rPr kumimoji="1" lang="ko-Kore-US" altLang="en-US" dirty="0"/>
              <a:t>로 부터 </a:t>
            </a:r>
            <a:r>
              <a:rPr kumimoji="1" lang="en-US" altLang="ko-Kore-US" dirty="0"/>
              <a:t>event</a:t>
            </a:r>
            <a:r>
              <a:rPr kumimoji="1" lang="ko-Kore-US" altLang="en-US" dirty="0"/>
              <a:t>들을 차례로 </a:t>
            </a:r>
            <a:r>
              <a:rPr kumimoji="1" lang="en-US" altLang="ko-Kore-US" dirty="0"/>
              <a:t>fetch</a:t>
            </a:r>
            <a:r>
              <a:rPr kumimoji="1" lang="ko-Kore-US" altLang="en-US" dirty="0"/>
              <a:t>를 합니다</a:t>
            </a:r>
            <a:r>
              <a:rPr kumimoji="1" lang="en-US" altLang="ko-Kore-US" dirty="0"/>
              <a:t>.</a:t>
            </a:r>
          </a:p>
          <a:p>
            <a:r>
              <a:rPr kumimoji="1" lang="en-US" altLang="ko-Kore-US" dirty="0"/>
              <a:t>Fetch </a:t>
            </a:r>
            <a:r>
              <a:rPr kumimoji="1" lang="ko-Kore-US" altLang="en-US" dirty="0"/>
              <a:t>된 </a:t>
            </a:r>
            <a:r>
              <a:rPr kumimoji="1" lang="en-US" altLang="ko-Kore-US" dirty="0"/>
              <a:t>event</a:t>
            </a:r>
            <a:r>
              <a:rPr kumimoji="1" lang="ko-Kore-US" altLang="en-US" dirty="0"/>
              <a:t>를 처리하는 과정에서</a:t>
            </a:r>
            <a:r>
              <a:rPr kumimoji="1" lang="en-US" altLang="ko-Kore-US" dirty="0"/>
              <a:t> callback </a:t>
            </a:r>
            <a:r>
              <a:rPr kumimoji="1" lang="ko-Kore-US" altLang="en-US" dirty="0"/>
              <a:t>함수를 사용하게 되는데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이는</a:t>
            </a:r>
            <a:r>
              <a:rPr kumimoji="1" lang="en-US" altLang="ko-Kore-US" dirty="0"/>
              <a:t>,</a:t>
            </a:r>
            <a:endParaRPr kumimoji="1" lang="en-US" altLang="ko-KR" dirty="0"/>
          </a:p>
          <a:p>
            <a:r>
              <a:rPr kumimoji="1" lang="en-US" altLang="ko-Kore-US" dirty="0" err="1"/>
              <a:t>poller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수행을 통해 다른 </a:t>
            </a:r>
            <a:r>
              <a:rPr kumimoji="1" lang="en-US" altLang="ko-Kore-US" dirty="0" err="1"/>
              <a:t>bdev</a:t>
            </a:r>
            <a:r>
              <a:rPr kumimoji="1" lang="ko-Kore-US" altLang="en-US" dirty="0"/>
              <a:t>나 </a:t>
            </a:r>
            <a:r>
              <a:rPr kumimoji="1" lang="en-US" altLang="ko-Kore-US" dirty="0"/>
              <a:t>IO device</a:t>
            </a:r>
            <a:r>
              <a:rPr kumimoji="1" lang="ko-Kore-US" altLang="en-US" dirty="0"/>
              <a:t>에 연결시킵니다</a:t>
            </a:r>
            <a:r>
              <a:rPr kumimoji="1" lang="en-US" altLang="ko-Kore-US" dirty="0"/>
              <a:t>. </a:t>
            </a:r>
          </a:p>
          <a:p>
            <a:r>
              <a:rPr kumimoji="1" lang="ko-Kore-US" altLang="en-US" dirty="0"/>
              <a:t>최종적으로 </a:t>
            </a:r>
            <a:r>
              <a:rPr kumimoji="1" lang="en-US" altLang="ko-Kore-US" dirty="0"/>
              <a:t>IO device</a:t>
            </a:r>
            <a:r>
              <a:rPr kumimoji="1" lang="ko-KR" altLang="en-US" dirty="0"/>
              <a:t>에 전달된 </a:t>
            </a:r>
            <a:r>
              <a:rPr kumimoji="1" lang="en-US" altLang="ko-Kore-US" dirty="0"/>
              <a:t>I/O command(event)</a:t>
            </a:r>
            <a:r>
              <a:rPr kumimoji="1" lang="ko-KR" altLang="en-US" dirty="0"/>
              <a:t>는 </a:t>
            </a:r>
            <a:r>
              <a:rPr kumimoji="1" lang="en-US" altLang="ko-Kore-US" dirty="0"/>
              <a:t>I/O device</a:t>
            </a:r>
            <a:r>
              <a:rPr kumimoji="1" lang="ko-KR" altLang="en-US" dirty="0"/>
              <a:t>에 저장이 된</a:t>
            </a:r>
            <a:r>
              <a:rPr kumimoji="1" lang="en-US" altLang="ko-KR" dirty="0"/>
              <a:t> </a:t>
            </a:r>
            <a:r>
              <a:rPr kumimoji="1" lang="ko-KR" altLang="en-US" dirty="0"/>
              <a:t>후 완료를 알리는 </a:t>
            </a:r>
            <a:r>
              <a:rPr kumimoji="1" lang="en-US" altLang="ko-Kore-US" dirty="0"/>
              <a:t>complete queue</a:t>
            </a:r>
            <a:r>
              <a:rPr kumimoji="1" lang="ko-KR" altLang="en-US" dirty="0"/>
              <a:t>로 전달됩니다</a:t>
            </a:r>
            <a:r>
              <a:rPr kumimoji="1" lang="en-US" altLang="ko-KR" dirty="0"/>
              <a:t>. </a:t>
            </a:r>
          </a:p>
          <a:p>
            <a:r>
              <a:rPr kumimoji="1" lang="ko-Kore-US" altLang="en-US" dirty="0"/>
              <a:t>그렇게 되면 </a:t>
            </a:r>
            <a:r>
              <a:rPr kumimoji="1" lang="en-US" altLang="ko-Kore-US" dirty="0"/>
              <a:t>reactor</a:t>
            </a:r>
            <a:r>
              <a:rPr kumimoji="1" lang="ko-Kore-US" altLang="en-US" dirty="0"/>
              <a:t>는 </a:t>
            </a:r>
            <a:r>
              <a:rPr kumimoji="1" lang="en-US" altLang="ko-Kore-US" dirty="0"/>
              <a:t>complete queue </a:t>
            </a:r>
            <a:r>
              <a:rPr kumimoji="1" lang="ko-Kore-US" altLang="en-US" dirty="0"/>
              <a:t>로부터 </a:t>
            </a:r>
            <a:r>
              <a:rPr kumimoji="1" lang="en-US" altLang="ko-Kore-US" dirty="0"/>
              <a:t>polling </a:t>
            </a:r>
            <a:r>
              <a:rPr kumimoji="1" lang="ko-Kore-US" altLang="en-US" dirty="0"/>
              <a:t>하여 </a:t>
            </a:r>
            <a:r>
              <a:rPr kumimoji="1" lang="en-US" altLang="ko-Kore-US" dirty="0"/>
              <a:t>event queue</a:t>
            </a:r>
            <a:r>
              <a:rPr kumimoji="1" lang="ko-Kore-US" altLang="en-US" dirty="0"/>
              <a:t>에 수행 완료된 </a:t>
            </a:r>
            <a:r>
              <a:rPr kumimoji="1" lang="en-US" altLang="ko-Kore-US" dirty="0"/>
              <a:t>event</a:t>
            </a:r>
            <a:r>
              <a:rPr kumimoji="1" lang="ko-Kore-US" altLang="en-US" dirty="0"/>
              <a:t>를 </a:t>
            </a:r>
            <a:r>
              <a:rPr kumimoji="1" lang="en-US" altLang="ko-Kore-US" dirty="0"/>
              <a:t>submit</a:t>
            </a:r>
            <a:r>
              <a:rPr kumimoji="1" lang="ko-Kore-US" altLang="en-US" dirty="0"/>
              <a:t>하고 이를 통하여 </a:t>
            </a:r>
            <a:r>
              <a:rPr kumimoji="1" lang="en-US" altLang="ko-Kore-US" dirty="0"/>
              <a:t>core</a:t>
            </a:r>
            <a:r>
              <a:rPr kumimoji="1" lang="ko-Kore-US" altLang="en-US" dirty="0"/>
              <a:t>는 일이 마무리 되었음을 알 수 있습니다</a:t>
            </a:r>
            <a:r>
              <a:rPr kumimoji="1" lang="en-US" altLang="ko-Kore-US" dirty="0"/>
              <a:t>.</a:t>
            </a: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556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70ac749a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f70ac749a7_0_9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39" name="Google Shape;39;gf70ac749a7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510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70ac749a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f70ac749a7_0_9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목차는 다음과 같습니다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아키텍처 설명에 앞서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의 간단한 소개와 키워드를 설명하도록 하겠습니다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39" name="Google Shape;39;gf70ac749a7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첫번째</a:t>
            </a:r>
            <a:r>
              <a:rPr kumimoji="1" lang="en-US" altLang="ko-Kore-US" dirty="0"/>
              <a:t>, SPDK</a:t>
            </a:r>
            <a:r>
              <a:rPr kumimoji="1" lang="ko-Kore-US" altLang="en-US" dirty="0"/>
              <a:t>의 소개입니다</a:t>
            </a:r>
            <a:r>
              <a:rPr kumimoji="1" lang="en-US" altLang="ko-Kore-US" dirty="0"/>
              <a:t>.</a:t>
            </a: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558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Storage device</a:t>
            </a:r>
            <a:r>
              <a:rPr kumimoji="1" lang="ko-KR" altLang="en-US" dirty="0"/>
              <a:t> 가 발전함에 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더 빠른 </a:t>
            </a:r>
            <a:r>
              <a:rPr kumimoji="1" lang="en-US" altLang="ko-KR" dirty="0"/>
              <a:t>storage service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요구하게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그렇지만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현재의 </a:t>
            </a:r>
            <a:r>
              <a:rPr kumimoji="1" lang="en-US" altLang="ko-KR" dirty="0"/>
              <a:t>Storage software</a:t>
            </a:r>
            <a:r>
              <a:rPr kumimoji="1" lang="ko-KR" altLang="en-US" dirty="0"/>
              <a:t>는 현재의 </a:t>
            </a:r>
            <a:r>
              <a:rPr kumimoji="1" lang="en-US" altLang="ko-KR" dirty="0"/>
              <a:t>Storage device</a:t>
            </a:r>
            <a:r>
              <a:rPr kumimoji="1" lang="ko-KR" altLang="en-US" dirty="0"/>
              <a:t>가</a:t>
            </a:r>
            <a:r>
              <a:rPr kumimoji="1" lang="en-US" altLang="ko-KR" dirty="0"/>
              <a:t> </a:t>
            </a:r>
            <a:r>
              <a:rPr kumimoji="1" lang="ko-KR" altLang="en-US" u="sng" dirty="0"/>
              <a:t>요구</a:t>
            </a:r>
            <a:r>
              <a:rPr kumimoji="1" lang="ko-KR" altLang="en-US" dirty="0"/>
              <a:t>하는 것을 충족시키지 못하고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NVMe</a:t>
            </a:r>
            <a:r>
              <a:rPr kumimoji="1" lang="en-US" altLang="ko-KR" dirty="0"/>
              <a:t> SSD </a:t>
            </a:r>
            <a:r>
              <a:rPr kumimoji="1" lang="ko-KR" altLang="en-US" dirty="0"/>
              <a:t>는 과거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에 비해서 </a:t>
            </a:r>
            <a:r>
              <a:rPr kumimoji="1" lang="en-US" altLang="ko-KR" dirty="0"/>
              <a:t>IO </a:t>
            </a:r>
            <a:r>
              <a:rPr kumimoji="1" lang="ko-KR" altLang="en-US" dirty="0"/>
              <a:t>가 너무 빨라져서 그 빠른 성능에 맞춘 </a:t>
            </a:r>
            <a:r>
              <a:rPr kumimoji="1" lang="en-US" altLang="ko-KR" dirty="0"/>
              <a:t>service</a:t>
            </a:r>
            <a:r>
              <a:rPr kumimoji="1" lang="ko-KR" altLang="en-US" dirty="0"/>
              <a:t>가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2452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en-US" altLang="ko-KR" dirty="0"/>
              <a:t>storage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software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overhead</a:t>
            </a:r>
            <a:r>
              <a:rPr kumimoji="1" lang="ko-KR" altLang="en-US" dirty="0"/>
              <a:t>는 대부분 </a:t>
            </a:r>
            <a:r>
              <a:rPr kumimoji="1" lang="en-US" altLang="ko-KR" dirty="0"/>
              <a:t>Kernel IO stack</a:t>
            </a:r>
            <a:r>
              <a:rPr kumimoji="1" lang="ko-KR" altLang="en-US" dirty="0"/>
              <a:t> 에서 일어납니다</a:t>
            </a:r>
            <a:r>
              <a:rPr kumimoji="1" lang="en-US" altLang="ko-KR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ko-KR" altLang="en-US" dirty="0"/>
              <a:t>이는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context switch(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), data copy(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), interrupt(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), </a:t>
            </a:r>
            <a:r>
              <a:rPr kumimoji="1" lang="en-US" altLang="ko-KR" u="sng" dirty="0"/>
              <a:t>resource synchronization(</a:t>
            </a:r>
            <a:r>
              <a:rPr kumimoji="1" lang="ko-KR" altLang="en-US" u="sng" dirty="0"/>
              <a:t>확장성</a:t>
            </a:r>
            <a:r>
              <a:rPr kumimoji="1" lang="en-US" altLang="ko-KR" u="sng" dirty="0"/>
              <a:t>)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과 같은 동작에서 발생합니다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820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en-US" altLang="ko-Kore-US" dirty="0"/>
              <a:t>Kernel IO stack </a:t>
            </a:r>
            <a:r>
              <a:rPr kumimoji="1" lang="ko-Kore-US" altLang="en-US" dirty="0"/>
              <a:t>에서</a:t>
            </a:r>
            <a:r>
              <a:rPr kumimoji="1" lang="ko-KR" altLang="en-US" dirty="0"/>
              <a:t> 발생하는 </a:t>
            </a:r>
            <a:r>
              <a:rPr kumimoji="1" lang="en-US" altLang="ko-KR" dirty="0"/>
              <a:t>overhead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줄이고자</a:t>
            </a:r>
            <a:r>
              <a:rPr kumimoji="1" lang="en-US" altLang="ko-KR" dirty="0"/>
              <a:t>, 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SPDK</a:t>
            </a:r>
            <a:r>
              <a:rPr kumimoji="1" lang="ko-KR" altLang="en-US" dirty="0"/>
              <a:t> 라는</a:t>
            </a:r>
            <a:r>
              <a:rPr kumimoji="1" lang="en-US" altLang="ko-KR" dirty="0"/>
              <a:t> tool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Intel</a:t>
            </a:r>
            <a:r>
              <a:rPr kumimoji="1" lang="ko-KR" altLang="en-US" dirty="0"/>
              <a:t>에서 개발하게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이는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고성능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고확장성의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유저 스페이스 애플리케이션을 구현하기 위해 개발된 툴과 라이브러리들의 집합입니다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필요한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driver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user-space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로 옮기고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interrupt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방법 대신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polling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방식으로 운영하여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Context switch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 copy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로부터 발생하는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overhead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줄입니다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resource synchronization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대한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overhead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threading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방식을 도입하여 각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IO path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lock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을 없애줍니다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이렇게 하여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shared variable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대한 최소한의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Lock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만 걸어주어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overhead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줄입니다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)Threading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방식은 각 </a:t>
            </a:r>
            <a:r>
              <a:rPr lang="en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core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마다 </a:t>
            </a:r>
            <a:r>
              <a:rPr lang="en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event queue(IO path)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lang="en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reactor thread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도입한 방식입니다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자세한 내용은 추후 아키텍처 부분에서 설명하겠습니다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en-US" altLang="ko-KR" sz="1200" b="0" i="0" u="sng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이렇게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SPDK</a:t>
            </a:r>
            <a:r>
              <a:rPr kumimoji="1"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를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활용하여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,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발전된 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fast storage device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에서 원하는 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storage application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을 만들 수 있습니다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.</a:t>
            </a:r>
            <a:endParaRPr kumimoji="1" lang="en-US" altLang="ko-Kore-US" sz="1200" b="0" i="1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endParaRPr kumimoji="1" lang="en-US" altLang="ko-Kore-US" sz="1200" b="0" i="1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r>
              <a:rPr kumimoji="1"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--------------------------------------------------------------</a:t>
            </a:r>
            <a:endParaRPr kumimoji="1" lang="en-US" altLang="ko-Kore-US" sz="1200" b="0" i="1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전체 </a:t>
            </a: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latency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latency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변동성을 낮추었습니다 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200" b="0" i="1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lang="ko-KR" altLang="en-US" sz="1200" b="0" i="1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많이 처리하는 특수성이 있어서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Polling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이 유리합니다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interrupt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방법을 사용하려면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 copy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context switch 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와 같은 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overhead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 자주 발생합니다</a:t>
            </a: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kumimoji="1" lang="en-US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Polling </a:t>
            </a:r>
            <a:r>
              <a:rPr kumimoji="1"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은 주기적으로 확인을 하여</a:t>
            </a:r>
            <a:r>
              <a:rPr kumimoji="1"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,</a:t>
            </a:r>
            <a:r>
              <a:rPr kumimoji="1"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중간에 진행하던 </a:t>
            </a:r>
            <a:r>
              <a:rPr kumimoji="1"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Data</a:t>
            </a:r>
            <a:r>
              <a:rPr kumimoji="1" lang="ko-KR" altLang="en-US" sz="1200" b="0" i="1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를</a:t>
            </a:r>
            <a:r>
              <a:rPr kumimoji="1"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저장하기 </a:t>
            </a:r>
            <a:endParaRPr kumimoji="1" lang="ko-Kore-US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306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간단하게 다시 설명하면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다음과 같습니다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첫번째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kumimoji="1" lang="en-US" altLang="ko-Kore-US" dirty="0"/>
              <a:t>User space </a:t>
            </a:r>
            <a:r>
              <a:rPr kumimoji="1" lang="en-US" altLang="ko-Kore-US" dirty="0" err="1"/>
              <a:t>NVMe</a:t>
            </a:r>
            <a:r>
              <a:rPr kumimoji="1" lang="en-US" altLang="ko-Kore-US" dirty="0"/>
              <a:t> driver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모든 드라이버를 유저 스페이스 영역에 구현하여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altLang="ko-Kore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syscall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을 회피하여 </a:t>
            </a:r>
            <a:r>
              <a:rPr lang="en" altLang="ko-Kore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zero-copy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드라이버를 구현합니다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1" lang="ko-Kore-US" altLang="en-US" dirty="0"/>
              <a:t>즉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context switch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data copy</a:t>
            </a:r>
            <a:r>
              <a:rPr kumimoji="1" lang="ko-KR" altLang="en-US" dirty="0"/>
              <a:t>에서 일어나는 </a:t>
            </a:r>
            <a:r>
              <a:rPr kumimoji="1" lang="en-US" altLang="ko-KR" dirty="0"/>
              <a:t>overhead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제거합니다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  <a:p>
            <a:r>
              <a:rPr kumimoji="1" lang="ko-KR" altLang="en-US" dirty="0"/>
              <a:t>두번째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ore-US" dirty="0"/>
              <a:t>Asynchronous polled mode driven I/O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기존 인터럽트 방식을 사용하지 않고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polling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방식을 사용하</a:t>
            </a:r>
            <a:r>
              <a:rPr lang="ko-Kore-US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였습니다</a:t>
            </a:r>
            <a:r>
              <a:rPr lang="en-US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 입출력을 많이 처리하는 특수성이 있어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polling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방식으로 운영하게 되면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interrupt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방식에 비해 전체적인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latency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줄이고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latency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의 변동성을 낮출 수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kumimoji="1" lang="en-US" altLang="ko-Kore-US" sz="1200" b="0" i="0" u="sng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ko-KR" alt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세번째</a:t>
            </a:r>
            <a:r>
              <a:rPr kumimoji="1" lang="en-US" altLang="ko-KR" sz="1200" b="0" i="0" u="sng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,</a:t>
            </a:r>
            <a:r>
              <a:rPr kumimoji="1" lang="ko-KR" alt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kumimoji="1" lang="en-US" altLang="ko-Kore-US" u="sng" dirty="0"/>
              <a:t>Lockless resource access</a:t>
            </a:r>
            <a:r>
              <a:rPr kumimoji="1" lang="ko-KR" altLang="en-US" u="sng" dirty="0"/>
              <a:t> </a:t>
            </a:r>
            <a:r>
              <a:rPr kumimoji="1" lang="ko-Kore-US" altLang="en-US" u="sng" dirty="0"/>
              <a:t>입니다</a:t>
            </a:r>
            <a:r>
              <a:rPr kumimoji="1" lang="en-US" altLang="ko-Kore-US" u="sng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ko-KR" altLang="en-US" u="sng" dirty="0"/>
              <a:t>모든 </a:t>
            </a:r>
            <a:r>
              <a:rPr kumimoji="1" lang="en-US" altLang="ko-KR" u="sng" dirty="0"/>
              <a:t>IO path</a:t>
            </a:r>
            <a:r>
              <a:rPr kumimoji="1" lang="ko-KR" altLang="en-US" u="sng" dirty="0"/>
              <a:t>에서 </a:t>
            </a:r>
            <a:r>
              <a:rPr kumimoji="1" lang="en-US" altLang="ko-KR" u="sng" dirty="0"/>
              <a:t>lock </a:t>
            </a:r>
            <a:r>
              <a:rPr kumimoji="1" lang="ko-KR" altLang="en-US" u="sng" dirty="0"/>
              <a:t>을 제거하고</a:t>
            </a:r>
            <a:r>
              <a:rPr kumimoji="1" lang="en-US" altLang="ko-KR" u="sng" dirty="0"/>
              <a:t>,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message passing</a:t>
            </a:r>
            <a:r>
              <a:rPr kumimoji="1" lang="ko-KR" altLang="en-US" u="sng" dirty="0"/>
              <a:t> 을 사용합니다</a:t>
            </a:r>
            <a:r>
              <a:rPr kumimoji="1" lang="en-US" altLang="ko-KR" u="sng" dirty="0"/>
              <a:t>.</a:t>
            </a:r>
            <a:r>
              <a:rPr kumimoji="1" lang="ko-KR" altLang="en-US" u="sng" dirty="0"/>
              <a:t> 이렇게 하여 </a:t>
            </a:r>
            <a:r>
              <a:rPr kumimoji="1" lang="en-US" altLang="ko-KR" u="sng" dirty="0"/>
              <a:t>Resource synchronize</a:t>
            </a:r>
            <a:r>
              <a:rPr kumimoji="1" lang="ko-KR" altLang="en-US" u="sng" dirty="0"/>
              <a:t> 관련 </a:t>
            </a:r>
            <a:r>
              <a:rPr kumimoji="1" lang="en-US" altLang="ko-KR" u="sng" dirty="0"/>
              <a:t>overhead </a:t>
            </a:r>
            <a:r>
              <a:rPr kumimoji="1" lang="ko-KR" altLang="en-US" u="sng" dirty="0" err="1"/>
              <a:t>를</a:t>
            </a:r>
            <a:r>
              <a:rPr kumimoji="1" lang="ko-KR" altLang="en-US" u="sng" dirty="0"/>
              <a:t> 줄여줍니다</a:t>
            </a:r>
            <a:r>
              <a:rPr kumimoji="1" lang="en-US" altLang="ko-KR" u="sng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1" lang="en-US" altLang="ko-Kore-US" u="sng" dirty="0"/>
          </a:p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즉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현재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Storage software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Context-switch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interrupt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방식으로 인한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overhead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제거하고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lockless resource access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제공합니다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1" lang="en-US" altLang="ko-Kore-US" u="sng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" altLang="ko-Kore-US" sz="1200" b="0" i="1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</a:t>
            </a:r>
            <a:endParaRPr lang="en" altLang="ko-Kore-US" sz="1200" b="0" i="1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" altLang="ko-Kore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zero copy</a:t>
            </a:r>
            <a:r>
              <a:rPr lang="ko-KR" alt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대해 간략히 설명하자면 디스크에 있는 데이터를 네트워크로 전송할 때 일어나는 바이트 카피를 최소화 하는 작업입니다</a:t>
            </a:r>
            <a:endParaRPr kumimoji="1" lang="en-US" altLang="ko-KR" u="sng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ko-KR" altLang="en-US" i="1" u="none" dirty="0" err="1"/>
              <a:t>쓰레드</a:t>
            </a:r>
            <a:r>
              <a:rPr kumimoji="1" lang="ko-KR" altLang="en-US" i="1" u="none" dirty="0"/>
              <a:t> 별로 </a:t>
            </a:r>
            <a:r>
              <a:rPr kumimoji="1" lang="en-US" altLang="ko-KR" i="1" u="none" dirty="0"/>
              <a:t>queue</a:t>
            </a:r>
            <a:r>
              <a:rPr kumimoji="1" lang="ko-KR" altLang="en-US" i="1" u="none" dirty="0" err="1"/>
              <a:t>를</a:t>
            </a:r>
            <a:r>
              <a:rPr kumimoji="1" lang="ko-KR" altLang="en-US" i="1" u="none" dirty="0"/>
              <a:t> 주어 </a:t>
            </a:r>
            <a:r>
              <a:rPr kumimoji="1" lang="en-US" altLang="ko-KR" i="1" u="none" dirty="0"/>
              <a:t>IO device</a:t>
            </a:r>
            <a:r>
              <a:rPr kumimoji="1" lang="ko-KR" altLang="en-US" i="1" u="none" dirty="0"/>
              <a:t>에 있는 </a:t>
            </a:r>
            <a:r>
              <a:rPr kumimoji="1" lang="en-US" altLang="ko-KR" i="1" u="none" dirty="0"/>
              <a:t>submission queue…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1" lang="ko-Kore-US" altLang="en-US" i="1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17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두번째는 </a:t>
            </a:r>
            <a:r>
              <a:rPr kumimoji="1" lang="en-US" altLang="ko-Kore-US" dirty="0"/>
              <a:t>SPDK </a:t>
            </a:r>
            <a:r>
              <a:rPr kumimoji="1" lang="ko-Kore-US" altLang="en-US" dirty="0"/>
              <a:t>관련 키워드 입니다</a:t>
            </a:r>
            <a:r>
              <a:rPr kumimoji="1" lang="en-US" altLang="ko-Kore-US" dirty="0"/>
              <a:t>.</a:t>
            </a: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3144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살펴본 것과 같이</a:t>
            </a:r>
            <a:r>
              <a:rPr kumimoji="1" lang="en-US" altLang="ko-KR" dirty="0"/>
              <a:t>, SPDK</a:t>
            </a:r>
            <a:r>
              <a:rPr kumimoji="1" lang="ko-KR" altLang="en-US" dirty="0"/>
              <a:t>는 이 세가지로 설명할 수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US" dirty="0"/>
              <a:t>User space</a:t>
            </a:r>
            <a:r>
              <a:rPr kumimoji="1" lang="ko-KR" altLang="en-US" dirty="0"/>
              <a:t>에 있고</a:t>
            </a:r>
            <a:r>
              <a:rPr kumimoji="1" lang="en-US" altLang="ko-Kore-US" dirty="0"/>
              <a:t>, Polling </a:t>
            </a:r>
            <a:r>
              <a:rPr kumimoji="1" lang="ko-KR" altLang="en-US" dirty="0"/>
              <a:t>방식을 사용하며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Lockless</a:t>
            </a:r>
            <a:r>
              <a:rPr kumimoji="1" lang="ko-KR" altLang="en-US" dirty="0"/>
              <a:t>한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NVMe</a:t>
            </a:r>
            <a:r>
              <a:rPr kumimoji="1" lang="en-US" altLang="ko-KR" dirty="0"/>
              <a:t> driver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여기서</a:t>
            </a:r>
            <a:r>
              <a:rPr kumimoji="1" lang="ko-KR" altLang="en-US" u="sng" dirty="0"/>
              <a:t> </a:t>
            </a:r>
            <a:r>
              <a:rPr kumimoji="1" lang="en-US" altLang="ko-KR" u="sng" dirty="0" err="1"/>
              <a:t>NVMe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driver</a:t>
            </a:r>
            <a:r>
              <a:rPr kumimoji="1" lang="ko-KR" altLang="en-US" u="none" dirty="0"/>
              <a:t>에 대해서 더 살펴보면 다음과 같습니다</a:t>
            </a:r>
            <a:r>
              <a:rPr kumimoji="1" lang="en-US" altLang="ko-KR" u="none" dirty="0"/>
              <a:t>.</a:t>
            </a:r>
            <a:endParaRPr kumimoji="1" lang="ko-Kore-US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63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3024563" y="2299265"/>
            <a:ext cx="6142874" cy="5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2"/>
          </p:nvPr>
        </p:nvSpPr>
        <p:spPr>
          <a:xfrm>
            <a:off x="2292293" y="4099484"/>
            <a:ext cx="7607415" cy="5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3"/>
          </p:nvPr>
        </p:nvSpPr>
        <p:spPr>
          <a:xfrm>
            <a:off x="2292293" y="3248156"/>
            <a:ext cx="7607415" cy="5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4"/>
          </p:nvPr>
        </p:nvSpPr>
        <p:spPr>
          <a:xfrm>
            <a:off x="8546337" y="5383953"/>
            <a:ext cx="2706742" cy="5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5"/>
          </p:nvPr>
        </p:nvSpPr>
        <p:spPr>
          <a:xfrm>
            <a:off x="305944" y="141085"/>
            <a:ext cx="6142874" cy="5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1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/>
        </p:nvSpPr>
        <p:spPr>
          <a:xfrm>
            <a:off x="8765770" y="59646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43350" y="811675"/>
            <a:ext cx="10875900" cy="50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i="0" u="none" strike="noStrike" cap="none">
                <a:solidFill>
                  <a:schemeClr val="dk1"/>
                </a:solidFill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 i="0" u="none" strike="noStrike" cap="none">
                <a:solidFill>
                  <a:schemeClr val="dk1"/>
                </a:solidFill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46350" y="118775"/>
            <a:ext cx="101277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536171" y="6329795"/>
            <a:ext cx="10972800" cy="0"/>
          </a:xfrm>
          <a:prstGeom prst="straightConnector1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Google Shape;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16589" y="6396239"/>
            <a:ext cx="1392381" cy="4133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137653" y="127819"/>
            <a:ext cx="108154" cy="53094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-10050"/>
            <a:ext cx="12192000" cy="311900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1;p5">
            <a:extLst>
              <a:ext uri="{FF2B5EF4-FFF2-40B4-BE49-F238E27FC236}">
                <a16:creationId xmlns:a16="http://schemas.microsoft.com/office/drawing/2014/main" id="{A552F0B7-55C2-D14F-8973-E5CA85126C46}"/>
              </a:ext>
            </a:extLst>
          </p:cNvPr>
          <p:cNvSpPr txBox="1">
            <a:spLocks/>
          </p:cNvSpPr>
          <p:nvPr/>
        </p:nvSpPr>
        <p:spPr>
          <a:xfrm>
            <a:off x="187650" y="1736224"/>
            <a:ext cx="118167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buClr>
                <a:schemeClr val="lt1"/>
              </a:buClr>
              <a:buSzPts val="3200"/>
            </a:pPr>
            <a:r>
              <a:rPr lang="en-US" altLang="ko-KR" b="1" dirty="0">
                <a:solidFill>
                  <a:schemeClr val="bg1"/>
                </a:solidFill>
                <a:latin typeface="+mj-lt"/>
              </a:rPr>
              <a:t>SPDK : A development kit </a:t>
            </a:r>
          </a:p>
          <a:p>
            <a:pPr marL="0" indent="0">
              <a:buClr>
                <a:schemeClr val="lt1"/>
              </a:buClr>
              <a:buSzPts val="3200"/>
            </a:pPr>
            <a:r>
              <a:rPr lang="en-US" altLang="ko-KR" b="1" dirty="0">
                <a:solidFill>
                  <a:schemeClr val="bg1"/>
                </a:solidFill>
                <a:latin typeface="+mj-lt"/>
              </a:rPr>
              <a:t>to build high performance storage application</a:t>
            </a:r>
          </a:p>
        </p:txBody>
      </p:sp>
      <p:sp>
        <p:nvSpPr>
          <p:cNvPr id="11" name="Google Shape;35;p5">
            <a:extLst>
              <a:ext uri="{FF2B5EF4-FFF2-40B4-BE49-F238E27FC236}">
                <a16:creationId xmlns:a16="http://schemas.microsoft.com/office/drawing/2014/main" id="{CCF4D769-5E77-4F40-8F18-40ED388263A5}"/>
              </a:ext>
            </a:extLst>
          </p:cNvPr>
          <p:cNvSpPr txBox="1"/>
          <p:nvPr/>
        </p:nvSpPr>
        <p:spPr>
          <a:xfrm>
            <a:off x="2031300" y="3349748"/>
            <a:ext cx="8129400" cy="257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buClr>
                <a:schemeClr val="dk1"/>
              </a:buClr>
              <a:buSzPts val="2000"/>
            </a:pPr>
            <a:endParaRPr lang="en-US" altLang="ko-KR" sz="2000" b="1" dirty="0">
              <a:latin typeface="+mj-lt"/>
            </a:endParaRPr>
          </a:p>
          <a:p>
            <a:pPr algn="ctr">
              <a:buClr>
                <a:schemeClr val="dk1"/>
              </a:buClr>
              <a:buSzPts val="2000"/>
            </a:pPr>
            <a:r>
              <a:rPr lang="ko-KR" altLang="en-US" sz="2000" b="1" u="sng" dirty="0" err="1"/>
              <a:t>강주언</a:t>
            </a:r>
            <a:endParaRPr lang="en-US" altLang="ko-KR" sz="2000" b="1" u="sng" dirty="0"/>
          </a:p>
          <a:p>
            <a:pPr algn="ctr">
              <a:buClr>
                <a:schemeClr val="dk1"/>
              </a:buClr>
              <a:buSzPts val="2000"/>
            </a:pPr>
            <a:endParaRPr lang="en-US" altLang="ko-KR" dirty="0"/>
          </a:p>
          <a:p>
            <a:pPr algn="ctr">
              <a:buClr>
                <a:schemeClr val="dk1"/>
              </a:buClr>
              <a:buSzPts val="2000"/>
            </a:pPr>
            <a:r>
              <a:rPr lang="ko-KR" altLang="en-US" b="1" dirty="0"/>
              <a:t>서강대학교 컴퓨터공학과</a:t>
            </a:r>
            <a:endParaRPr lang="ko-KR" altLang="en-US" sz="2000" b="1" dirty="0"/>
          </a:p>
          <a:p>
            <a:pPr algn="ctr">
              <a:buClr>
                <a:schemeClr val="dk1"/>
              </a:buClr>
              <a:buSzPts val="2000"/>
            </a:pPr>
            <a:endParaRPr lang="en-US" altLang="ko-KR" sz="2000" b="1" baseline="30000" dirty="0"/>
          </a:p>
          <a:p>
            <a:pPr algn="ctr">
              <a:buClr>
                <a:schemeClr val="dk1"/>
              </a:buClr>
              <a:buSzPts val="2000"/>
            </a:pPr>
            <a:endParaRPr lang="en-US" altLang="ko-KR" sz="2000" b="1" dirty="0"/>
          </a:p>
          <a:p>
            <a:pPr algn="ctr">
              <a:buClr>
                <a:schemeClr val="dk1"/>
              </a:buClr>
              <a:buSzPts val="2000"/>
            </a:pPr>
            <a:endParaRPr lang="en-US" altLang="ko-KR" sz="2000" b="1" dirty="0"/>
          </a:p>
          <a:p>
            <a:pPr algn="ctr">
              <a:buClr>
                <a:schemeClr val="dk1"/>
              </a:buClr>
              <a:buSzPts val="2000"/>
            </a:pPr>
            <a:r>
              <a:rPr lang="en-US" altLang="ko-KR" sz="2000" b="1" dirty="0"/>
              <a:t>2022. 1. 28</a:t>
            </a:r>
          </a:p>
          <a:p>
            <a:pPr algn="ctr">
              <a:buClr>
                <a:schemeClr val="dk1"/>
              </a:buClr>
              <a:buSzPts val="2000"/>
            </a:pPr>
            <a:endParaRPr lang="en-US" altLang="ko-KR" sz="2000" b="1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E63BD49C-7DD4-DF4F-B482-6F48BFE3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558" y="5010201"/>
            <a:ext cx="1184457" cy="1184457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CF59A208-136B-A245-B742-B6831790D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82" y="5112621"/>
            <a:ext cx="2266785" cy="9796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7A1DD65-B661-5443-9BE1-6739EEBD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Tx/>
              <a:buChar char="-"/>
            </a:pPr>
            <a:r>
              <a:rPr kumimoji="1" lang="en-US" altLang="ko-Kore-US" dirty="0"/>
              <a:t>C library</a:t>
            </a:r>
          </a:p>
          <a:p>
            <a:pPr marL="571500" indent="-342900">
              <a:buFontTx/>
              <a:buChar char="-"/>
            </a:pPr>
            <a:r>
              <a:rPr kumimoji="1" lang="en-US" altLang="ko-Kore-US" dirty="0"/>
              <a:t>Linked directly into an application</a:t>
            </a:r>
          </a:p>
          <a:p>
            <a:pPr marL="571500" indent="-342900">
              <a:buFontTx/>
              <a:buChar char="-"/>
            </a:pPr>
            <a:r>
              <a:rPr kumimoji="1" lang="en-US" altLang="ko-Kore-US" dirty="0"/>
              <a:t>Direct, zero-copy data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to and from </a:t>
            </a:r>
            <a:r>
              <a:rPr kumimoji="1" lang="en-US" altLang="ko-KR" dirty="0" err="1"/>
              <a:t>NVMe</a:t>
            </a:r>
            <a:r>
              <a:rPr kumimoji="1" lang="en-US" altLang="ko-KR" dirty="0"/>
              <a:t> SSDs</a:t>
            </a:r>
          </a:p>
          <a:p>
            <a:pPr marL="571500" indent="-342900">
              <a:buFontTx/>
              <a:buChar char="-"/>
            </a:pPr>
            <a:r>
              <a:rPr kumimoji="1" lang="en-US" altLang="ko-KR" dirty="0"/>
              <a:t>Entirely passive </a:t>
            </a:r>
            <a:br>
              <a:rPr kumimoji="1" lang="en-US" altLang="ko-KR" dirty="0"/>
            </a:br>
            <a:r>
              <a:rPr kumimoji="1" lang="en-US" altLang="ko-KR" dirty="0"/>
              <a:t>(spawns no threads, only perform actions in response to </a:t>
            </a:r>
            <a:r>
              <a:rPr kumimoji="1" lang="en-US" altLang="ko-KR" dirty="0" err="1"/>
              <a:t>func</a:t>
            </a:r>
            <a:r>
              <a:rPr kumimoji="1" lang="en-US" altLang="ko-KR" dirty="0"/>
              <a:t> from the app)</a:t>
            </a:r>
          </a:p>
          <a:p>
            <a:pPr marL="571500" indent="-342900">
              <a:buFontTx/>
              <a:buChar char="-"/>
            </a:pPr>
            <a:r>
              <a:rPr kumimoji="1" lang="en-US" altLang="ko-KR" dirty="0"/>
              <a:t>I/O asynchronously via queue</a:t>
            </a:r>
          </a:p>
          <a:p>
            <a:pPr marL="571500" indent="-342900">
              <a:buFontTx/>
              <a:buChar char="-"/>
            </a:pPr>
            <a:endParaRPr kumimoji="1" lang="en-US" altLang="ko-Kore-US" dirty="0"/>
          </a:p>
          <a:p>
            <a:pPr marL="571500" indent="-342900">
              <a:buFontTx/>
              <a:buChar char="-"/>
            </a:pPr>
            <a:endParaRPr kumimoji="1" lang="en-US" altLang="ko-Kore-US" dirty="0"/>
          </a:p>
          <a:p>
            <a:pPr marL="685800" lvl="1" indent="0">
              <a:buNone/>
            </a:pPr>
            <a:r>
              <a:rPr kumimoji="1" lang="en-US" altLang="ko-Kore-US" dirty="0"/>
              <a:t>					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E1EB338-4404-EB40-9B55-3834FDAC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 err="1"/>
              <a:t>NVMe</a:t>
            </a:r>
            <a:r>
              <a:rPr kumimoji="1" lang="en-US" altLang="ko-Kore-US" dirty="0"/>
              <a:t> driver</a:t>
            </a:r>
            <a:endParaRPr kumimoji="1" lang="ko-Kore-US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37C6C67-513A-6641-85DD-59479F432708}"/>
              </a:ext>
            </a:extLst>
          </p:cNvPr>
          <p:cNvGrpSpPr/>
          <p:nvPr/>
        </p:nvGrpSpPr>
        <p:grpSpPr>
          <a:xfrm>
            <a:off x="1513641" y="3961240"/>
            <a:ext cx="8735318" cy="1385464"/>
            <a:chOff x="1765006" y="3201823"/>
            <a:chExt cx="8735318" cy="1385464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47C3B00-B90C-AB4B-AA41-11C5877E2F4A}"/>
                </a:ext>
              </a:extLst>
            </p:cNvPr>
            <p:cNvCxnSpPr>
              <a:cxnSpLocks/>
              <a:stCxn id="7" idx="3"/>
              <a:endCxn id="15" idx="1"/>
            </p:cNvCxnSpPr>
            <p:nvPr/>
          </p:nvCxnSpPr>
          <p:spPr>
            <a:xfrm>
              <a:off x="4529471" y="4108751"/>
              <a:ext cx="3012788" cy="23818"/>
            </a:xfrm>
            <a:prstGeom prst="straightConnector1">
              <a:avLst/>
            </a:prstGeom>
            <a:ln w="476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4C23FA-8AA9-694E-BE34-1940767805EF}"/>
                </a:ext>
              </a:extLst>
            </p:cNvPr>
            <p:cNvSpPr txBox="1"/>
            <p:nvPr/>
          </p:nvSpPr>
          <p:spPr>
            <a:xfrm>
              <a:off x="1765006" y="3870224"/>
              <a:ext cx="2764465" cy="477054"/>
            </a:xfrm>
            <a:prstGeom prst="rect">
              <a:avLst/>
            </a:prstGeom>
            <a:noFill/>
            <a:ln w="2222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500" dirty="0"/>
                <a:t>Application (User) </a:t>
              </a:r>
              <a:endParaRPr kumimoji="1" lang="ko-Kore-US" altLang="en-US" sz="25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F63DA6-1A78-3C47-993A-8768994BB21E}"/>
                </a:ext>
              </a:extLst>
            </p:cNvPr>
            <p:cNvSpPr txBox="1"/>
            <p:nvPr/>
          </p:nvSpPr>
          <p:spPr>
            <a:xfrm>
              <a:off x="8025376" y="3201823"/>
              <a:ext cx="1991830" cy="477029"/>
            </a:xfrm>
            <a:prstGeom prst="rect">
              <a:avLst/>
            </a:prstGeom>
            <a:noFill/>
            <a:ln w="2222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500" dirty="0" err="1"/>
                <a:t>NVMe</a:t>
              </a:r>
              <a:r>
                <a:rPr kumimoji="1" lang="en-US" altLang="ko-Kore-US" sz="2500" dirty="0"/>
                <a:t> SSDs</a:t>
              </a:r>
              <a:endParaRPr kumimoji="1" lang="ko-Kore-US" altLang="en-US" sz="2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C15070-B353-3E45-90F9-392B2B321530}"/>
                </a:ext>
              </a:extLst>
            </p:cNvPr>
            <p:cNvSpPr txBox="1"/>
            <p:nvPr/>
          </p:nvSpPr>
          <p:spPr>
            <a:xfrm>
              <a:off x="5505008" y="3677850"/>
              <a:ext cx="118198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500" dirty="0" err="1">
                  <a:solidFill>
                    <a:srgbClr val="FF0000"/>
                  </a:solidFill>
                </a:rPr>
                <a:t>NVMe</a:t>
              </a:r>
              <a:r>
                <a:rPr kumimoji="1" lang="en-US" altLang="ko-Kore-US" sz="2500" dirty="0">
                  <a:solidFill>
                    <a:srgbClr val="FF0000"/>
                  </a:solidFill>
                </a:rPr>
                <a:t> Driver</a:t>
              </a:r>
              <a:endParaRPr kumimoji="1" lang="ko-Kore-US" altLang="en-US" sz="2500" dirty="0">
                <a:solidFill>
                  <a:srgbClr val="FF0000"/>
                </a:solidFill>
              </a:endParaRPr>
            </a:p>
          </p:txBody>
        </p:sp>
        <p:pic>
          <p:nvPicPr>
            <p:cNvPr id="15" name="그림 14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6C1D6DBF-3498-194D-9CA5-051D19DD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2259" y="3677850"/>
              <a:ext cx="2958065" cy="909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686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F001679-EB6B-D740-AE32-9BB53F4F6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Tx/>
              <a:buChar char="-"/>
            </a:pPr>
            <a:r>
              <a:rPr kumimoji="1" lang="en-US" altLang="ko-Kore-US" dirty="0" err="1"/>
              <a:t>NVMe</a:t>
            </a:r>
            <a:r>
              <a:rPr kumimoji="1" lang="en-US" altLang="ko-Kore-US" dirty="0"/>
              <a:t> over Fabrics</a:t>
            </a:r>
          </a:p>
          <a:p>
            <a:pPr marL="571500" indent="-342900">
              <a:buFontTx/>
              <a:buChar char="-"/>
            </a:pPr>
            <a:r>
              <a:rPr kumimoji="1" lang="en-US" altLang="ko-Kore-US" dirty="0"/>
              <a:t>Connect to remote </a:t>
            </a:r>
            <a:r>
              <a:rPr kumimoji="1" lang="en-US" altLang="ko-Kore-US" dirty="0" err="1"/>
              <a:t>NVMe</a:t>
            </a:r>
            <a:r>
              <a:rPr kumimoji="1" lang="en-US" altLang="ko-Kore-US" dirty="0"/>
              <a:t> devices </a:t>
            </a:r>
          </a:p>
          <a:p>
            <a:pPr marL="571500" indent="-342900">
              <a:buFontTx/>
              <a:buChar char="-"/>
            </a:pPr>
            <a:endParaRPr kumimoji="1" lang="en-US" altLang="ko-Kore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9199D77-C411-4F44-B673-D9523D63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 err="1"/>
              <a:t>NVMe-oF</a:t>
            </a:r>
            <a:endParaRPr kumimoji="1" lang="ko-Kore-US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F17FB6-4413-E94D-B24D-1C731118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28" y="1867937"/>
            <a:ext cx="9152693" cy="44016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C31194-392F-724D-88F2-B9AB00FD7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087" y="3488175"/>
            <a:ext cx="2489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D64CE2-01BB-344C-9995-8F5F2B0E3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350" y="450170"/>
            <a:ext cx="10875900" cy="1373140"/>
          </a:xfrm>
        </p:spPr>
        <p:txBody>
          <a:bodyPr/>
          <a:lstStyle/>
          <a:p>
            <a:pPr marL="228600" indent="0"/>
            <a:endParaRPr kumimoji="1" lang="en-US" altLang="ko-Kore-US" dirty="0"/>
          </a:p>
          <a:p>
            <a:pPr marL="228600" indent="0"/>
            <a:r>
              <a:rPr kumimoji="1" lang="en-US" altLang="ko-Kore-US" b="1" dirty="0"/>
              <a:t>Block Device Layer / C Library / Equivalent to the </a:t>
            </a:r>
            <a:r>
              <a:rPr kumimoji="1" lang="en-US" altLang="ko-Kore-US" b="1" u="sng" dirty="0">
                <a:solidFill>
                  <a:srgbClr val="FF0000"/>
                </a:solidFill>
              </a:rPr>
              <a:t>OS block storage layer</a:t>
            </a:r>
            <a:br>
              <a:rPr kumimoji="1" lang="en-US" altLang="ko-Kore-US" u="sng" dirty="0">
                <a:solidFill>
                  <a:srgbClr val="FF0000"/>
                </a:solidFill>
              </a:rPr>
            </a:br>
            <a:endParaRPr kumimoji="1" lang="en-US" altLang="ko-Kore-US" u="sng" dirty="0">
              <a:solidFill>
                <a:srgbClr val="FF0000"/>
              </a:solidFill>
            </a:endParaRPr>
          </a:p>
          <a:p>
            <a:pPr marL="571500" indent="-342900">
              <a:buFontTx/>
              <a:buChar char="-"/>
            </a:pPr>
            <a:endParaRPr kumimoji="1" lang="en-US" altLang="ko-Kore-US" dirty="0"/>
          </a:p>
          <a:p>
            <a:pPr marL="571500" indent="-342900">
              <a:buFontTx/>
              <a:buChar char="-"/>
            </a:pPr>
            <a:endParaRPr kumimoji="1" lang="en-US" altLang="ko-Kore-US" dirty="0"/>
          </a:p>
          <a:p>
            <a:pPr marL="571500" indent="-342900">
              <a:buFontTx/>
              <a:buChar char="-"/>
            </a:pPr>
            <a:endParaRPr kumimoji="1" lang="ko-Kore-US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082C55B-2AA3-9C40-9C1D-FB9A5A13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BDEV </a:t>
            </a:r>
            <a:endParaRPr kumimoji="1" lang="ko-Kore-US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BC6A5B-3AAC-7F4D-A706-5EE79D774D79}"/>
              </a:ext>
            </a:extLst>
          </p:cNvPr>
          <p:cNvGrpSpPr/>
          <p:nvPr/>
        </p:nvGrpSpPr>
        <p:grpSpPr>
          <a:xfrm>
            <a:off x="5410200" y="1334375"/>
            <a:ext cx="5867350" cy="4626912"/>
            <a:chOff x="6022552" y="1701209"/>
            <a:chExt cx="5205283" cy="426007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95908C-D1AC-9048-B8AD-8D8C8E8F4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913" t="5323" b="11829"/>
            <a:stretch/>
          </p:blipFill>
          <p:spPr>
            <a:xfrm>
              <a:off x="6022552" y="2184815"/>
              <a:ext cx="5205283" cy="3776472"/>
            </a:xfrm>
            <a:prstGeom prst="rect">
              <a:avLst/>
            </a:prstGeom>
          </p:spPr>
        </p:pic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2B527761-D8C0-1B42-8D8D-66AB3EA664F1}"/>
                </a:ext>
              </a:extLst>
            </p:cNvPr>
            <p:cNvSpPr/>
            <p:nvPr/>
          </p:nvSpPr>
          <p:spPr>
            <a:xfrm>
              <a:off x="8761228" y="4210493"/>
              <a:ext cx="1892595" cy="382772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US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F2DB1C6-37B6-A74F-9328-1C02AAE25A0D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9271591" y="1701209"/>
              <a:ext cx="435935" cy="2509284"/>
            </a:xfrm>
            <a:prstGeom prst="straightConnector1">
              <a:avLst/>
            </a:prstGeom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4E73614B-B143-0941-AB1B-BC96BE75D559}"/>
              </a:ext>
            </a:extLst>
          </p:cNvPr>
          <p:cNvSpPr txBox="1">
            <a:spLocks/>
          </p:cNvSpPr>
          <p:nvPr/>
        </p:nvSpPr>
        <p:spPr>
          <a:xfrm>
            <a:off x="315760" y="1960937"/>
            <a:ext cx="6255162" cy="40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/>
            <a:r>
              <a:rPr lang="en" altLang="ko-Kore-US" dirty="0"/>
              <a:t>&lt; Functionality &gt;</a:t>
            </a:r>
            <a:br>
              <a:rPr lang="en" altLang="ko-Kore-US" dirty="0"/>
            </a:br>
            <a:endParaRPr lang="en" altLang="ko-Kore-US" dirty="0"/>
          </a:p>
          <a:p>
            <a:pPr marL="571500" indent="-342900">
              <a:buFontTx/>
              <a:buChar char="-"/>
            </a:pPr>
            <a:r>
              <a:rPr lang="en" altLang="ko-Kore-US" dirty="0"/>
              <a:t>Pluggable module API</a:t>
            </a:r>
          </a:p>
          <a:p>
            <a:pPr marL="571500" indent="-342900">
              <a:buFontTx/>
              <a:buChar char="-"/>
            </a:pPr>
            <a:r>
              <a:rPr lang="en" altLang="ko-Kore-US" dirty="0"/>
              <a:t>Driver modules</a:t>
            </a:r>
          </a:p>
          <a:p>
            <a:pPr marL="571500" indent="-342900">
              <a:buFontTx/>
              <a:buChar char="-"/>
            </a:pPr>
            <a:r>
              <a:rPr lang="en" altLang="ko-Kore-US" dirty="0"/>
              <a:t>Application API</a:t>
            </a:r>
          </a:p>
          <a:p>
            <a:pPr marL="571500" indent="-342900">
              <a:buFontTx/>
              <a:buChar char="-"/>
            </a:pPr>
            <a:r>
              <a:rPr lang="en" altLang="ko-Kore-US" dirty="0"/>
              <a:t>Stack block devices</a:t>
            </a:r>
          </a:p>
          <a:p>
            <a:pPr marL="571500" indent="-342900">
              <a:buFontTx/>
              <a:buChar char="-"/>
            </a:pPr>
            <a:r>
              <a:rPr lang="en" altLang="ko-Kore-US" dirty="0"/>
              <a:t>Configuration of block devices (</a:t>
            </a:r>
            <a:r>
              <a:rPr lang="en-US" altLang="ko-KR" dirty="0"/>
              <a:t>.json</a:t>
            </a:r>
            <a:r>
              <a:rPr lang="en-US" altLang="ko-Kore-US" dirty="0"/>
              <a:t>)</a:t>
            </a:r>
          </a:p>
          <a:p>
            <a:pPr marL="571500" indent="-342900">
              <a:buFontTx/>
              <a:buChar char="-"/>
            </a:pPr>
            <a:r>
              <a:rPr lang="en" altLang="ko-Kore-US" dirty="0"/>
              <a:t>Multiple, lockless queues</a:t>
            </a:r>
          </a:p>
          <a:p>
            <a:pPr marL="571500" indent="-342900">
              <a:buFontTx/>
              <a:buChar char="-"/>
            </a:pPr>
            <a:endParaRPr kumimoji="1" lang="ko-Kore-US" altLang="en-US" dirty="0"/>
          </a:p>
        </p:txBody>
      </p:sp>
    </p:spTree>
    <p:extLst>
      <p:ext uri="{BB962C8B-B14F-4D97-AF65-F5344CB8AC3E}">
        <p14:creationId xmlns:p14="http://schemas.microsoft.com/office/powerpoint/2010/main" val="23727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D7A23F7-8AEE-4B43-8AE5-4482109DA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kumimoji="1" lang="en-US" altLang="ko-Kore-US" dirty="0">
                <a:solidFill>
                  <a:schemeClr val="tx1"/>
                </a:solidFill>
              </a:rPr>
              <a:t>Block Device Abstraction for storage services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marL="685800" lvl="1" indent="0">
              <a:buNone/>
            </a:pPr>
            <a:r>
              <a:rPr lang="en-US" altLang="ko-Kore-US" dirty="0"/>
              <a:t>User </a:t>
            </a:r>
          </a:p>
          <a:p>
            <a:pPr marL="1485900" lvl="2" indent="-342900">
              <a:buFont typeface="+mj-lt"/>
              <a:buAutoNum type="arabicPeriod"/>
            </a:pPr>
            <a:r>
              <a:rPr lang="en-US" altLang="ko-Kore-US" dirty="0"/>
              <a:t>Use available </a:t>
            </a:r>
            <a:r>
              <a:rPr lang="en-US" altLang="ko-Kore-US" dirty="0" err="1"/>
              <a:t>bdev</a:t>
            </a:r>
            <a:r>
              <a:rPr lang="en-US" altLang="ko-Kore-US" dirty="0"/>
              <a:t> modules</a:t>
            </a:r>
          </a:p>
          <a:p>
            <a:pPr marL="1485900" lvl="2" indent="-342900">
              <a:buFont typeface="+mj-lt"/>
              <a:buAutoNum type="arabicPeriod"/>
            </a:pPr>
            <a:r>
              <a:rPr lang="en-US" altLang="ko-Kore-US" dirty="0"/>
              <a:t>Create own module with device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altLang="ko-Kore-US" dirty="0"/>
              <a:t>Handling IO request directly </a:t>
            </a:r>
            <a:endParaRPr lang="en" altLang="ko-Kore-US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kumimoji="1" lang="en-US" altLang="ko-Kore-US" dirty="0"/>
              <a:t>Handle </a:t>
            </a:r>
            <a:r>
              <a:rPr kumimoji="1" lang="en-US" altLang="ko-Kore-US" i="1" dirty="0"/>
              <a:t>Event</a:t>
            </a:r>
          </a:p>
          <a:p>
            <a:pPr marL="1143000" lvl="1" indent="-457200">
              <a:buFont typeface="+mj-lt"/>
              <a:buAutoNum type="arabicPeriod"/>
            </a:pPr>
            <a:r>
              <a:rPr kumimoji="1" lang="en-US" altLang="ko-Kore-US" dirty="0"/>
              <a:t>Provide an </a:t>
            </a:r>
            <a:r>
              <a:rPr kumimoji="1" lang="en-US" altLang="ko-Kore-US" u="sng" dirty="0"/>
              <a:t>event handler function </a:t>
            </a:r>
            <a:r>
              <a:rPr kumimoji="1" lang="en-US" altLang="ko-KR" u="sng" dirty="0"/>
              <a:t>(switch)</a:t>
            </a:r>
            <a:r>
              <a:rPr kumimoji="1" lang="en-US" altLang="ko-KR" dirty="0"/>
              <a:t> </a:t>
            </a:r>
            <a:r>
              <a:rPr kumimoji="1" lang="en-US" altLang="ko-Kore-US" dirty="0"/>
              <a:t>to SPDK </a:t>
            </a:r>
            <a:r>
              <a:rPr kumimoji="1" lang="en-US" altLang="ko-Kore-US" u="sng" dirty="0"/>
              <a:t>framework.</a:t>
            </a:r>
          </a:p>
          <a:p>
            <a:pPr marL="1143000" lvl="1" indent="-457200">
              <a:buFont typeface="+mj-lt"/>
              <a:buAutoNum type="arabicPeriod"/>
            </a:pPr>
            <a:r>
              <a:rPr kumimoji="1" lang="en-US" altLang="ko-Kore-US" dirty="0"/>
              <a:t>Reactor(threads) fetch the </a:t>
            </a:r>
            <a:r>
              <a:rPr kumimoji="1" lang="en-US" altLang="ko-Kore-US" u="sng" dirty="0"/>
              <a:t>event queue</a:t>
            </a:r>
            <a:r>
              <a:rPr kumimoji="1" lang="en-US" altLang="ko-Kore-US" dirty="0"/>
              <a:t> and invoke appropriate </a:t>
            </a:r>
            <a:r>
              <a:rPr kumimoji="1" lang="en-US" altLang="ko-Kore-US" u="sng" dirty="0"/>
              <a:t>event handler function </a:t>
            </a:r>
            <a:r>
              <a:rPr kumimoji="1" lang="en-US" altLang="ko-Kore-US" dirty="0"/>
              <a:t>of the BDEV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altLang="ko-Kore-US" dirty="0"/>
              <a:t>VBDEV : Virtual BDEV / </a:t>
            </a:r>
            <a:r>
              <a:rPr lang="en" altLang="ko-Kore-US" dirty="0"/>
              <a:t>creates block devices on existing </a:t>
            </a:r>
            <a:r>
              <a:rPr lang="en" altLang="ko-Kore-US" dirty="0" err="1"/>
              <a:t>bdev</a:t>
            </a:r>
            <a:r>
              <a:rPr lang="en-US" altLang="ko-Kore-US" dirty="0"/>
              <a:t> </a:t>
            </a:r>
            <a:endParaRPr lang="en" altLang="ko-Kore-US" dirty="0"/>
          </a:p>
          <a:p>
            <a:pPr marL="685800" lvl="1" indent="0">
              <a:buNone/>
            </a:pPr>
            <a:endParaRPr kumimoji="1" lang="en-US" altLang="ko-Kore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ED919E-F0F1-7A49-9E3F-898AD0F5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(V)BDEV</a:t>
            </a:r>
            <a:endParaRPr kumimoji="1" lang="ko-Kore-US" altLang="en-US" dirty="0"/>
          </a:p>
        </p:txBody>
      </p:sp>
    </p:spTree>
    <p:extLst>
      <p:ext uri="{BB962C8B-B14F-4D97-AF65-F5344CB8AC3E}">
        <p14:creationId xmlns:p14="http://schemas.microsoft.com/office/powerpoint/2010/main" val="27887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7CCFA0-7009-0D4A-A1B4-4A9149D58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kumimoji="1" lang="en-US" altLang="ko-Kore-US" sz="6000" dirty="0"/>
          </a:p>
          <a:p>
            <a:pPr algn="ctr"/>
            <a:endParaRPr kumimoji="1" lang="en-US" altLang="ko-Kore-US" sz="6000" dirty="0"/>
          </a:p>
          <a:p>
            <a:pPr algn="ctr"/>
            <a:r>
              <a:rPr kumimoji="1" lang="en-US" altLang="ko-KR" sz="6000" dirty="0"/>
              <a:t>3</a:t>
            </a:r>
            <a:r>
              <a:rPr kumimoji="1" lang="en-US" altLang="ko-Kore-US" sz="6000" dirty="0"/>
              <a:t>. Architecture</a:t>
            </a:r>
            <a:endParaRPr kumimoji="1" lang="ko-Kore-US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9111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50FAF56-3FE4-0447-8373-23BE41F4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50" y="80263"/>
            <a:ext cx="10127700" cy="595800"/>
          </a:xfrm>
        </p:spPr>
        <p:txBody>
          <a:bodyPr/>
          <a:lstStyle/>
          <a:p>
            <a:r>
              <a:rPr kumimoji="1" lang="en-US" altLang="ko-Kore-US" dirty="0"/>
              <a:t>Overall Architecture</a:t>
            </a:r>
            <a:endParaRPr kumimoji="1" lang="ko-Kore-US" altLang="en-US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B4796DA-A7D8-7743-A327-A799BF2CE91B}"/>
              </a:ext>
            </a:extLst>
          </p:cNvPr>
          <p:cNvGrpSpPr/>
          <p:nvPr/>
        </p:nvGrpSpPr>
        <p:grpSpPr>
          <a:xfrm>
            <a:off x="872752" y="584243"/>
            <a:ext cx="4339867" cy="5625164"/>
            <a:chOff x="872752" y="833267"/>
            <a:chExt cx="4339867" cy="53761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04F166-46B5-4644-B72E-AFF8F2042AC0}"/>
                </a:ext>
              </a:extLst>
            </p:cNvPr>
            <p:cNvSpPr/>
            <p:nvPr/>
          </p:nvSpPr>
          <p:spPr>
            <a:xfrm>
              <a:off x="872752" y="1233376"/>
              <a:ext cx="4339867" cy="497603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US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7CBB11-AC54-774B-9139-D76807FF99C3}"/>
                </a:ext>
              </a:extLst>
            </p:cNvPr>
            <p:cNvSpPr txBox="1"/>
            <p:nvPr/>
          </p:nvSpPr>
          <p:spPr>
            <a:xfrm>
              <a:off x="2638648" y="833267"/>
              <a:ext cx="850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000" dirty="0"/>
                <a:t>Host</a:t>
              </a:r>
              <a:endParaRPr kumimoji="1" lang="ko-Kore-US" altLang="en-US" sz="2000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0222FA-6E6E-7F44-B7F9-B76BE2EA02A7}"/>
              </a:ext>
            </a:extLst>
          </p:cNvPr>
          <p:cNvGrpSpPr/>
          <p:nvPr/>
        </p:nvGrpSpPr>
        <p:grpSpPr>
          <a:xfrm>
            <a:off x="6979382" y="584243"/>
            <a:ext cx="4339867" cy="5625156"/>
            <a:chOff x="6979382" y="829399"/>
            <a:chExt cx="4339867" cy="5380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C74937-B279-EF47-B2AB-20315BBA1A16}"/>
                </a:ext>
              </a:extLst>
            </p:cNvPr>
            <p:cNvSpPr/>
            <p:nvPr/>
          </p:nvSpPr>
          <p:spPr>
            <a:xfrm>
              <a:off x="6979382" y="1233376"/>
              <a:ext cx="4339867" cy="49760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US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9B2F2E-809C-4D4C-ADB5-B7197123C7F4}"/>
                </a:ext>
              </a:extLst>
            </p:cNvPr>
            <p:cNvSpPr txBox="1"/>
            <p:nvPr/>
          </p:nvSpPr>
          <p:spPr>
            <a:xfrm>
              <a:off x="8642693" y="829399"/>
              <a:ext cx="1055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000" dirty="0"/>
                <a:t>Target</a:t>
              </a:r>
              <a:endParaRPr kumimoji="1" lang="ko-Kore-US" altLang="en-US" sz="20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045830-E42B-E94E-8EE0-F61423726016}"/>
              </a:ext>
            </a:extLst>
          </p:cNvPr>
          <p:cNvSpPr txBox="1"/>
          <p:nvPr/>
        </p:nvSpPr>
        <p:spPr>
          <a:xfrm>
            <a:off x="1297172" y="1424764"/>
            <a:ext cx="350874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2000" dirty="0"/>
              <a:t>Application</a:t>
            </a:r>
            <a:endParaRPr kumimoji="1" lang="ko-Kore-US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EFAC0-A5C1-8540-856D-E03017F67324}"/>
              </a:ext>
            </a:extLst>
          </p:cNvPr>
          <p:cNvSpPr txBox="1"/>
          <p:nvPr/>
        </p:nvSpPr>
        <p:spPr>
          <a:xfrm>
            <a:off x="3051543" y="2447453"/>
            <a:ext cx="174551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2000" dirty="0"/>
              <a:t>File System</a:t>
            </a:r>
            <a:endParaRPr kumimoji="1" lang="ko-Kore-US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E5549-E236-5D4E-B9FD-5D691CBA5EF0}"/>
              </a:ext>
            </a:extLst>
          </p:cNvPr>
          <p:cNvSpPr txBox="1"/>
          <p:nvPr/>
        </p:nvSpPr>
        <p:spPr>
          <a:xfrm>
            <a:off x="1288312" y="3032840"/>
            <a:ext cx="350874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2000" dirty="0"/>
              <a:t>Block Layer</a:t>
            </a:r>
            <a:endParaRPr kumimoji="1" lang="ko-Kore-US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ABE8C4-0161-FA42-A68B-4DFC93355A06}"/>
              </a:ext>
            </a:extLst>
          </p:cNvPr>
          <p:cNvSpPr txBox="1"/>
          <p:nvPr/>
        </p:nvSpPr>
        <p:spPr>
          <a:xfrm>
            <a:off x="1288312" y="3652858"/>
            <a:ext cx="350874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2000" dirty="0" err="1"/>
              <a:t>NVMe</a:t>
            </a:r>
            <a:r>
              <a:rPr kumimoji="1" lang="en-US" altLang="ko-Kore-US" sz="2000" dirty="0"/>
              <a:t> Transport</a:t>
            </a:r>
          </a:p>
          <a:p>
            <a:pPr algn="ctr"/>
            <a:r>
              <a:rPr kumimoji="1" lang="en-US" altLang="ko-KR" sz="2000" dirty="0"/>
              <a:t>(Initiator)</a:t>
            </a:r>
            <a:endParaRPr kumimoji="1" lang="ko-Kore-US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314F16-5C3D-924C-A6CA-79B2F3B13B11}"/>
              </a:ext>
            </a:extLst>
          </p:cNvPr>
          <p:cNvSpPr txBox="1"/>
          <p:nvPr/>
        </p:nvSpPr>
        <p:spPr>
          <a:xfrm>
            <a:off x="1297172" y="4545702"/>
            <a:ext cx="2922181" cy="1046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/>
              <a:t> </a:t>
            </a:r>
            <a:br>
              <a:rPr kumimoji="1" lang="en-US" altLang="ko-Kore-US" sz="2000" dirty="0"/>
            </a:br>
            <a:r>
              <a:rPr kumimoji="1" lang="en-US" altLang="ko-Kore-US" sz="2000" dirty="0"/>
              <a:t>TCP/IP </a:t>
            </a:r>
          </a:p>
          <a:p>
            <a:pPr algn="ctr"/>
            <a:r>
              <a:rPr kumimoji="1" lang="en-US" altLang="ko-Kore-US" sz="2000" dirty="0"/>
              <a:t>Ethernet</a:t>
            </a:r>
            <a:endParaRPr kumimoji="1" lang="en-US" altLang="ko-KR" sz="1100" dirty="0"/>
          </a:p>
          <a:p>
            <a:pPr algn="ctr"/>
            <a:r>
              <a:rPr kumimoji="1" lang="ko-KR" altLang="en-US" sz="1100" dirty="0"/>
              <a:t> </a:t>
            </a:r>
            <a:endParaRPr kumimoji="1" lang="ko-Kore-US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B1D348-4159-FD43-AA82-8097898E9378}"/>
              </a:ext>
            </a:extLst>
          </p:cNvPr>
          <p:cNvSpPr txBox="1"/>
          <p:nvPr/>
        </p:nvSpPr>
        <p:spPr>
          <a:xfrm>
            <a:off x="4140496" y="4884270"/>
            <a:ext cx="68623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NIC</a:t>
            </a:r>
            <a:endParaRPr kumimoji="1" lang="ko-Kore-US" altLang="en-US" sz="20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16BDD9-BEC0-4649-9A1D-DA0B8FC8BE17}"/>
              </a:ext>
            </a:extLst>
          </p:cNvPr>
          <p:cNvCxnSpPr>
            <a:cxnSpLocks/>
          </p:cNvCxnSpPr>
          <p:nvPr/>
        </p:nvCxnSpPr>
        <p:spPr>
          <a:xfrm>
            <a:off x="5303875" y="5084325"/>
            <a:ext cx="1569182" cy="0"/>
          </a:xfrm>
          <a:prstGeom prst="straightConnector1">
            <a:avLst/>
          </a:prstGeom>
          <a:ln w="13652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308235E-7D22-BF48-865A-DCB7388A69EB}"/>
              </a:ext>
            </a:extLst>
          </p:cNvPr>
          <p:cNvSpPr txBox="1"/>
          <p:nvPr/>
        </p:nvSpPr>
        <p:spPr>
          <a:xfrm>
            <a:off x="7666956" y="4545702"/>
            <a:ext cx="1285658" cy="1046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/>
              <a:t> </a:t>
            </a:r>
            <a:br>
              <a:rPr kumimoji="1" lang="en-US" altLang="ko-Kore-US" sz="2000" dirty="0"/>
            </a:br>
            <a:r>
              <a:rPr kumimoji="1" lang="en-US" altLang="ko-Kore-US" sz="2000" dirty="0"/>
              <a:t>TCP/IP </a:t>
            </a:r>
          </a:p>
          <a:p>
            <a:pPr algn="ctr"/>
            <a:r>
              <a:rPr kumimoji="1" lang="en-US" altLang="ko-Kore-US" sz="2000" dirty="0"/>
              <a:t>Ethernet</a:t>
            </a:r>
            <a:endParaRPr kumimoji="1" lang="en-US" altLang="ko-KR" sz="1100" dirty="0"/>
          </a:p>
          <a:p>
            <a:pPr algn="ctr"/>
            <a:r>
              <a:rPr kumimoji="1" lang="ko-KR" altLang="en-US" sz="1100" dirty="0"/>
              <a:t> </a:t>
            </a:r>
            <a:endParaRPr kumimoji="1" lang="ko-Kore-US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BA5FB8-9DC7-A14A-BDC6-8ADC5014FB87}"/>
              </a:ext>
            </a:extLst>
          </p:cNvPr>
          <p:cNvSpPr txBox="1"/>
          <p:nvPr/>
        </p:nvSpPr>
        <p:spPr>
          <a:xfrm>
            <a:off x="7068656" y="4886443"/>
            <a:ext cx="68623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NIC</a:t>
            </a:r>
            <a:endParaRPr kumimoji="1" lang="ko-Kore-US" altLang="en-US" sz="20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0FB0C10-09B8-2F42-B5ED-489F512DDB8A}"/>
              </a:ext>
            </a:extLst>
          </p:cNvPr>
          <p:cNvCxnSpPr>
            <a:cxnSpLocks/>
          </p:cNvCxnSpPr>
          <p:nvPr/>
        </p:nvCxnSpPr>
        <p:spPr>
          <a:xfrm>
            <a:off x="3222554" y="1824874"/>
            <a:ext cx="0" cy="622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2E33927-5C94-6042-A378-C16D6B37C059}"/>
              </a:ext>
            </a:extLst>
          </p:cNvPr>
          <p:cNvCxnSpPr>
            <a:cxnSpLocks/>
          </p:cNvCxnSpPr>
          <p:nvPr/>
        </p:nvCxnSpPr>
        <p:spPr>
          <a:xfrm flipH="1">
            <a:off x="1588684" y="1824874"/>
            <a:ext cx="1" cy="120796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486DCDF-E0A8-F248-8593-5F0A1CD5D6F4}"/>
              </a:ext>
            </a:extLst>
          </p:cNvPr>
          <p:cNvGrpSpPr/>
          <p:nvPr/>
        </p:nvGrpSpPr>
        <p:grpSpPr>
          <a:xfrm>
            <a:off x="346350" y="1913860"/>
            <a:ext cx="11434524" cy="737193"/>
            <a:chOff x="346350" y="1828800"/>
            <a:chExt cx="11434524" cy="737193"/>
          </a:xfrm>
        </p:grpSpPr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199A674E-B972-1E46-B132-5C0756989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350" y="2201536"/>
              <a:ext cx="11434524" cy="1"/>
            </a:xfrm>
            <a:prstGeom prst="line">
              <a:avLst/>
            </a:prstGeom>
            <a:ln w="349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E8944B-42B9-E744-9053-53219BF3ED9C}"/>
                </a:ext>
              </a:extLst>
            </p:cNvPr>
            <p:cNvSpPr txBox="1"/>
            <p:nvPr/>
          </p:nvSpPr>
          <p:spPr>
            <a:xfrm>
              <a:off x="5784111" y="1828800"/>
              <a:ext cx="9356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dirty="0"/>
                <a:t>User</a:t>
              </a:r>
              <a:endParaRPr kumimoji="1" lang="ko-Kore-US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DC54F2-71A2-2246-935D-F38B1CCD9F32}"/>
                </a:ext>
              </a:extLst>
            </p:cNvPr>
            <p:cNvSpPr txBox="1"/>
            <p:nvPr/>
          </p:nvSpPr>
          <p:spPr>
            <a:xfrm>
              <a:off x="5719877" y="2258216"/>
              <a:ext cx="9356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dirty="0"/>
                <a:t>Kernel</a:t>
              </a:r>
              <a:endParaRPr kumimoji="1" lang="ko-Kore-US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596C67F-F87C-4544-BB6C-E51490D59749}"/>
              </a:ext>
            </a:extLst>
          </p:cNvPr>
          <p:cNvSpPr txBox="1"/>
          <p:nvPr/>
        </p:nvSpPr>
        <p:spPr>
          <a:xfrm>
            <a:off x="1588685" y="2341128"/>
            <a:ext cx="146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i="1" dirty="0" err="1"/>
              <a:t>NVMe</a:t>
            </a:r>
            <a:r>
              <a:rPr kumimoji="1" lang="en-US" altLang="ko-Kore-US" i="1" dirty="0"/>
              <a:t> </a:t>
            </a:r>
            <a:r>
              <a:rPr kumimoji="1" lang="en-US" altLang="ko-Kore-US" i="1" dirty="0" err="1"/>
              <a:t>passthru</a:t>
            </a:r>
            <a:endParaRPr kumimoji="1" lang="en-US" altLang="ko-Kore-US" i="1" dirty="0"/>
          </a:p>
          <a:p>
            <a:r>
              <a:rPr kumimoji="1" lang="en-US" altLang="ko-Kore-US" i="1" dirty="0"/>
              <a:t>CMD (IOCTL)</a:t>
            </a:r>
            <a:endParaRPr kumimoji="1" lang="ko-Kore-US" altLang="en-US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24585A-A4F9-7D44-B78A-9DF808A4503C}"/>
              </a:ext>
            </a:extLst>
          </p:cNvPr>
          <p:cNvSpPr txBox="1"/>
          <p:nvPr/>
        </p:nvSpPr>
        <p:spPr>
          <a:xfrm>
            <a:off x="3265084" y="1922007"/>
            <a:ext cx="1639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i="1" dirty="0"/>
              <a:t>File API (POSIX)</a:t>
            </a:r>
            <a:endParaRPr kumimoji="1" lang="ko-Kore-US" altLang="en-US" i="1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57B9AD-F61E-BF42-BEEC-EF0A1DB6EC11}"/>
              </a:ext>
            </a:extLst>
          </p:cNvPr>
          <p:cNvCxnSpPr>
            <a:cxnSpLocks/>
          </p:cNvCxnSpPr>
          <p:nvPr/>
        </p:nvCxnSpPr>
        <p:spPr>
          <a:xfrm>
            <a:off x="8393522" y="2144724"/>
            <a:ext cx="0" cy="240097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D67562-F55F-6643-8261-57C70E1E73C1}"/>
              </a:ext>
            </a:extLst>
          </p:cNvPr>
          <p:cNvCxnSpPr>
            <a:cxnSpLocks/>
          </p:cNvCxnSpPr>
          <p:nvPr/>
        </p:nvCxnSpPr>
        <p:spPr>
          <a:xfrm flipV="1">
            <a:off x="8123274" y="2136577"/>
            <a:ext cx="0" cy="240912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8CFDF0F-6E5F-B44F-B55B-30F33624118E}"/>
              </a:ext>
            </a:extLst>
          </p:cNvPr>
          <p:cNvSpPr txBox="1"/>
          <p:nvPr/>
        </p:nvSpPr>
        <p:spPr>
          <a:xfrm>
            <a:off x="9225496" y="2428857"/>
            <a:ext cx="169059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2000" dirty="0" err="1"/>
              <a:t>uio</a:t>
            </a:r>
            <a:r>
              <a:rPr kumimoji="1" lang="en-US" altLang="ko-Kore-US" sz="2000" dirty="0"/>
              <a:t>  / </a:t>
            </a:r>
            <a:r>
              <a:rPr kumimoji="1" lang="en-US" altLang="ko-Kore-US" sz="2000" dirty="0" err="1"/>
              <a:t>vfio</a:t>
            </a:r>
            <a:endParaRPr kumimoji="1" lang="ko-Kore-US" altLang="en-US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4C905A-36B5-3D45-B1FB-B6441B0841D3}"/>
              </a:ext>
            </a:extLst>
          </p:cNvPr>
          <p:cNvSpPr txBox="1"/>
          <p:nvPr/>
        </p:nvSpPr>
        <p:spPr>
          <a:xfrm>
            <a:off x="9224704" y="2876398"/>
            <a:ext cx="1690597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ko-Kore-US" sz="2000" dirty="0"/>
          </a:p>
          <a:p>
            <a:pPr algn="ctr"/>
            <a:endParaRPr kumimoji="1" lang="en-US" altLang="ko-Kore-US" sz="2000" dirty="0"/>
          </a:p>
          <a:p>
            <a:pPr algn="ctr"/>
            <a:endParaRPr kumimoji="1" lang="en-US" altLang="ko-Kore-US" sz="2000" dirty="0"/>
          </a:p>
          <a:p>
            <a:pPr algn="ctr"/>
            <a:r>
              <a:rPr kumimoji="1" lang="en-US" altLang="ko-Kore-US" sz="2000" dirty="0"/>
              <a:t>PCIe</a:t>
            </a:r>
          </a:p>
          <a:p>
            <a:pPr algn="ctr"/>
            <a:endParaRPr kumimoji="1" lang="en-US" altLang="ko-Kore-US" sz="2000" dirty="0"/>
          </a:p>
          <a:p>
            <a:pPr algn="ctr"/>
            <a:endParaRPr kumimoji="1" lang="en-US" altLang="ko-Kore-US" sz="2000" dirty="0"/>
          </a:p>
          <a:p>
            <a:pPr algn="ctr"/>
            <a:endParaRPr kumimoji="1" lang="ko-Kore-US" altLang="en-US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49BF36-C425-E04E-8E8B-F7D5D83FBF3D}"/>
              </a:ext>
            </a:extLst>
          </p:cNvPr>
          <p:cNvSpPr txBox="1"/>
          <p:nvPr/>
        </p:nvSpPr>
        <p:spPr>
          <a:xfrm>
            <a:off x="9224704" y="5311317"/>
            <a:ext cx="169059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1200" dirty="0"/>
              <a:t> </a:t>
            </a:r>
            <a:endParaRPr kumimoji="1" lang="en-US" altLang="ko-Kore-US" sz="2000" dirty="0"/>
          </a:p>
          <a:p>
            <a:pPr algn="ctr"/>
            <a:r>
              <a:rPr kumimoji="1" lang="en-US" altLang="ko-Kore-US" sz="2000" dirty="0" err="1"/>
              <a:t>NVMe</a:t>
            </a:r>
            <a:r>
              <a:rPr kumimoji="1" lang="en-US" altLang="ko-Kore-US" sz="2000" dirty="0"/>
              <a:t> SSD</a:t>
            </a:r>
          </a:p>
          <a:p>
            <a:pPr algn="ctr"/>
            <a:r>
              <a:rPr kumimoji="1" lang="en-US" altLang="ko-Kore-US" sz="1200" dirty="0"/>
              <a:t> </a:t>
            </a:r>
            <a:endParaRPr kumimoji="1" lang="en-US" altLang="ko-Kore-US" sz="105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7DA6A5-A988-9946-A330-124318B2D051}"/>
              </a:ext>
            </a:extLst>
          </p:cNvPr>
          <p:cNvGrpSpPr/>
          <p:nvPr/>
        </p:nvGrpSpPr>
        <p:grpSpPr>
          <a:xfrm>
            <a:off x="7248738" y="1229517"/>
            <a:ext cx="4155571" cy="999235"/>
            <a:chOff x="7248738" y="1229517"/>
            <a:chExt cx="4155571" cy="99923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62EC628-B088-1E4E-8658-94B3256F3350}"/>
                </a:ext>
              </a:extLst>
            </p:cNvPr>
            <p:cNvGrpSpPr/>
            <p:nvPr/>
          </p:nvGrpSpPr>
          <p:grpSpPr>
            <a:xfrm>
              <a:off x="7416207" y="1317508"/>
              <a:ext cx="3508744" cy="826185"/>
              <a:chOff x="7416207" y="1338773"/>
              <a:chExt cx="3508744" cy="82618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227BFF6-B94E-6D49-A4A6-1C3485083BD1}"/>
                  </a:ext>
                </a:extLst>
              </p:cNvPr>
              <p:cNvSpPr txBox="1"/>
              <p:nvPr/>
            </p:nvSpPr>
            <p:spPr>
              <a:xfrm>
                <a:off x="7416207" y="1338773"/>
                <a:ext cx="3508744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US" sz="1600" dirty="0"/>
                  <a:t>Storage Services (</a:t>
                </a:r>
                <a:r>
                  <a:rPr kumimoji="1" lang="en-US" altLang="ko-Kore-US" sz="1600" dirty="0" err="1"/>
                  <a:t>bdevs</a:t>
                </a:r>
                <a:r>
                  <a:rPr kumimoji="1" lang="en-US" altLang="ko-Kore-US" sz="1600" dirty="0"/>
                  <a:t>)</a:t>
                </a:r>
                <a:endParaRPr kumimoji="1" lang="ko-Kore-US" altLang="en-US" sz="16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6207E5-6391-A447-A1DE-B38934A80769}"/>
                  </a:ext>
                </a:extLst>
              </p:cNvPr>
              <p:cNvSpPr txBox="1"/>
              <p:nvPr/>
            </p:nvSpPr>
            <p:spPr>
              <a:xfrm>
                <a:off x="7416207" y="1703292"/>
                <a:ext cx="174905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US" sz="1200" dirty="0" err="1"/>
                  <a:t>NVMe-oF</a:t>
                </a:r>
                <a:endParaRPr kumimoji="1" lang="en-US" altLang="ko-Kore-US" sz="1200" dirty="0"/>
              </a:p>
              <a:p>
                <a:pPr algn="ctr"/>
                <a:r>
                  <a:rPr kumimoji="1" lang="en-US" altLang="ko-Kore-US" sz="1200" dirty="0"/>
                  <a:t>Target</a:t>
                </a:r>
                <a:endParaRPr kumimoji="1" lang="ko-Kore-US" altLang="en-US" sz="12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054B35-3EBF-6241-BEDF-18A642934304}"/>
                  </a:ext>
                </a:extLst>
              </p:cNvPr>
              <p:cNvSpPr txBox="1"/>
              <p:nvPr/>
            </p:nvSpPr>
            <p:spPr>
              <a:xfrm>
                <a:off x="9225496" y="1703293"/>
                <a:ext cx="169059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US" sz="1200" dirty="0" err="1"/>
                  <a:t>NVMe</a:t>
                </a:r>
                <a:endParaRPr kumimoji="1" lang="en-US" altLang="ko-Kore-US" sz="1200" dirty="0"/>
              </a:p>
              <a:p>
                <a:pPr algn="ctr"/>
                <a:r>
                  <a:rPr kumimoji="1" lang="en-US" altLang="ko-Kore-US" sz="1200" dirty="0"/>
                  <a:t>Driver</a:t>
                </a:r>
                <a:endParaRPr kumimoji="1" lang="ko-Kore-US" altLang="en-US" sz="1200" dirty="0"/>
              </a:p>
            </p:txBody>
          </p:sp>
        </p:grpSp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B98B83AA-D19F-8A4C-B391-47AC4E4B7132}"/>
                </a:ext>
              </a:extLst>
            </p:cNvPr>
            <p:cNvSpPr/>
            <p:nvPr/>
          </p:nvSpPr>
          <p:spPr>
            <a:xfrm>
              <a:off x="7248738" y="1229517"/>
              <a:ext cx="3787853" cy="999235"/>
            </a:xfrm>
            <a:prstGeom prst="round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US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7380264-AA32-3440-A542-AA1D5AD965E8}"/>
                </a:ext>
              </a:extLst>
            </p:cNvPr>
            <p:cNvSpPr txBox="1"/>
            <p:nvPr/>
          </p:nvSpPr>
          <p:spPr>
            <a:xfrm>
              <a:off x="10942644" y="1353516"/>
              <a:ext cx="461665" cy="79017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ko-Kore-US" sz="1800" b="1" dirty="0">
                  <a:solidFill>
                    <a:schemeClr val="accent4"/>
                  </a:solidFill>
                </a:rPr>
                <a:t>SPDK</a:t>
              </a:r>
              <a:endParaRPr kumimoji="1" lang="ko-Kore-US" altLang="en-US" sz="1800" b="1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70" name="그래픽 69" descr="배지 체크 표시1 단색으로 채워진">
            <a:extLst>
              <a:ext uri="{FF2B5EF4-FFF2-40B4-BE49-F238E27FC236}">
                <a16:creationId xmlns:a16="http://schemas.microsoft.com/office/drawing/2014/main" id="{D5C874CF-83B8-3C44-AFC4-9DE0C977A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644" y="1078666"/>
            <a:ext cx="508609" cy="5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2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1343 L -0.00104 0.38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7871 L -0.00208 0.55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55278 L 0.43711 0.552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711 0.54723 L 0.43711 0.098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724 0.09861 L 0.50104 0.01783 L 0.5737 0.0919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136 0.09283 L 0.57214 0.5180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253 0.51806 L 0.56888 0.6388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B841B6-447F-9E49-91E7-233EDB9E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SPDK BDEV Workflow</a:t>
            </a:r>
            <a:endParaRPr kumimoji="1" lang="ko-Kore-US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1035371-D933-314D-86FF-2E8DDC06FB97}"/>
              </a:ext>
            </a:extLst>
          </p:cNvPr>
          <p:cNvGrpSpPr/>
          <p:nvPr/>
        </p:nvGrpSpPr>
        <p:grpSpPr>
          <a:xfrm>
            <a:off x="346350" y="2710198"/>
            <a:ext cx="4155571" cy="999235"/>
            <a:chOff x="7248738" y="1229517"/>
            <a:chExt cx="4155571" cy="999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6256462-4F8D-FD42-9329-D41FB945F8EC}"/>
                </a:ext>
              </a:extLst>
            </p:cNvPr>
            <p:cNvGrpSpPr/>
            <p:nvPr/>
          </p:nvGrpSpPr>
          <p:grpSpPr>
            <a:xfrm>
              <a:off x="7416207" y="1317508"/>
              <a:ext cx="3508744" cy="826185"/>
              <a:chOff x="7416207" y="1338773"/>
              <a:chExt cx="3508744" cy="82618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F205F5-33F1-084D-AC39-AF3AC26E787C}"/>
                  </a:ext>
                </a:extLst>
              </p:cNvPr>
              <p:cNvSpPr txBox="1"/>
              <p:nvPr/>
            </p:nvSpPr>
            <p:spPr>
              <a:xfrm>
                <a:off x="7416207" y="1338773"/>
                <a:ext cx="3508744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US" sz="1600" dirty="0"/>
                  <a:t>Storage Services (</a:t>
                </a:r>
                <a:r>
                  <a:rPr kumimoji="1" lang="en-US" altLang="ko-Kore-US" sz="1600" dirty="0" err="1"/>
                  <a:t>bdevs</a:t>
                </a:r>
                <a:r>
                  <a:rPr kumimoji="1" lang="en-US" altLang="ko-Kore-US" sz="1600" dirty="0"/>
                  <a:t>)</a:t>
                </a:r>
                <a:endParaRPr kumimoji="1" lang="ko-Kore-US" altLang="en-US" sz="16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AB8F4C-1B44-6944-878C-669F82D3FFB3}"/>
                  </a:ext>
                </a:extLst>
              </p:cNvPr>
              <p:cNvSpPr txBox="1"/>
              <p:nvPr/>
            </p:nvSpPr>
            <p:spPr>
              <a:xfrm>
                <a:off x="7416207" y="1703292"/>
                <a:ext cx="174905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US" sz="1200" dirty="0" err="1"/>
                  <a:t>NVMe-oF</a:t>
                </a:r>
                <a:endParaRPr kumimoji="1" lang="en-US" altLang="ko-Kore-US" sz="1200" dirty="0"/>
              </a:p>
              <a:p>
                <a:pPr algn="ctr"/>
                <a:r>
                  <a:rPr kumimoji="1" lang="en-US" altLang="ko-Kore-US" sz="1200" dirty="0"/>
                  <a:t>Target</a:t>
                </a:r>
                <a:endParaRPr kumimoji="1" lang="ko-Kore-US" altLang="en-US" sz="12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91C04E-583E-A44C-B6B3-EA7BE9CFEC0D}"/>
                  </a:ext>
                </a:extLst>
              </p:cNvPr>
              <p:cNvSpPr txBox="1"/>
              <p:nvPr/>
            </p:nvSpPr>
            <p:spPr>
              <a:xfrm>
                <a:off x="9225496" y="1703293"/>
                <a:ext cx="169059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US" sz="1200" dirty="0" err="1"/>
                  <a:t>NVMe</a:t>
                </a:r>
                <a:endParaRPr kumimoji="1" lang="en-US" altLang="ko-Kore-US" sz="1200" dirty="0"/>
              </a:p>
              <a:p>
                <a:pPr algn="ctr"/>
                <a:r>
                  <a:rPr kumimoji="1" lang="en-US" altLang="ko-Kore-US" sz="1200" dirty="0"/>
                  <a:t>Driver</a:t>
                </a:r>
                <a:endParaRPr kumimoji="1" lang="ko-Kore-US" altLang="en-US" sz="1200" dirty="0"/>
              </a:p>
            </p:txBody>
          </p:sp>
        </p:grp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47FD2D80-7851-4942-8577-8CBAA905536C}"/>
                </a:ext>
              </a:extLst>
            </p:cNvPr>
            <p:cNvSpPr/>
            <p:nvPr/>
          </p:nvSpPr>
          <p:spPr>
            <a:xfrm>
              <a:off x="7248738" y="1229517"/>
              <a:ext cx="3787853" cy="999235"/>
            </a:xfrm>
            <a:prstGeom prst="round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US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1A35BB-079A-474F-AB3C-180FA687C762}"/>
                </a:ext>
              </a:extLst>
            </p:cNvPr>
            <p:cNvSpPr txBox="1"/>
            <p:nvPr/>
          </p:nvSpPr>
          <p:spPr>
            <a:xfrm>
              <a:off x="10942644" y="1353516"/>
              <a:ext cx="461665" cy="79017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en-US" altLang="ko-Kore-US" sz="1800" b="1" dirty="0">
                  <a:solidFill>
                    <a:schemeClr val="accent4"/>
                  </a:solidFill>
                </a:rPr>
                <a:t>SPDK</a:t>
              </a:r>
              <a:endParaRPr kumimoji="1" lang="ko-Kore-US" altLang="en-US" sz="18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CD458AD2-067F-D345-BE29-99019F2CE2E2}"/>
              </a:ext>
            </a:extLst>
          </p:cNvPr>
          <p:cNvSpPr/>
          <p:nvPr/>
        </p:nvSpPr>
        <p:spPr>
          <a:xfrm rot="16200000">
            <a:off x="1105182" y="4076239"/>
            <a:ext cx="553813" cy="283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0A6AA099-008B-9E40-A2B9-765533D2F41C}"/>
              </a:ext>
            </a:extLst>
          </p:cNvPr>
          <p:cNvSpPr/>
          <p:nvPr/>
        </p:nvSpPr>
        <p:spPr>
          <a:xfrm rot="5400000">
            <a:off x="2891500" y="4076240"/>
            <a:ext cx="553813" cy="283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73D9B-28F3-9747-890B-8F68A634397D}"/>
              </a:ext>
            </a:extLst>
          </p:cNvPr>
          <p:cNvSpPr txBox="1"/>
          <p:nvPr/>
        </p:nvSpPr>
        <p:spPr>
          <a:xfrm>
            <a:off x="1117600" y="4584627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dirty="0"/>
              <a:t>NIC</a:t>
            </a:r>
            <a:endParaRPr kumimoji="1" lang="ko-Kore-US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5C6957-382E-5C4F-A0B9-2DBFD4118661}"/>
              </a:ext>
            </a:extLst>
          </p:cNvPr>
          <p:cNvSpPr txBox="1"/>
          <p:nvPr/>
        </p:nvSpPr>
        <p:spPr>
          <a:xfrm>
            <a:off x="2894086" y="4564307"/>
            <a:ext cx="585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dirty="0"/>
              <a:t>SSD</a:t>
            </a:r>
            <a:endParaRPr kumimoji="1" lang="ko-Kore-US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E95A4E-70BB-6F4A-AD40-563C57F42B65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4501921" y="2904826"/>
            <a:ext cx="659508" cy="32445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FBBBEA-3C89-B046-8647-4F53CB05EE82}"/>
              </a:ext>
            </a:extLst>
          </p:cNvPr>
          <p:cNvSpPr/>
          <p:nvPr/>
        </p:nvSpPr>
        <p:spPr>
          <a:xfrm>
            <a:off x="513819" y="2798189"/>
            <a:ext cx="3499886" cy="36451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B8BEE0-445A-B344-B6AF-D578AAA23ADB}"/>
              </a:ext>
            </a:extLst>
          </p:cNvPr>
          <p:cNvGrpSpPr/>
          <p:nvPr/>
        </p:nvGrpSpPr>
        <p:grpSpPr>
          <a:xfrm>
            <a:off x="5161429" y="807075"/>
            <a:ext cx="6684221" cy="5243850"/>
            <a:chOff x="5161429" y="807075"/>
            <a:chExt cx="6684221" cy="524385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C9DBF81-EB85-4E42-B0F9-92F7731A7691}"/>
                </a:ext>
              </a:extLst>
            </p:cNvPr>
            <p:cNvGrpSpPr/>
            <p:nvPr/>
          </p:nvGrpSpPr>
          <p:grpSpPr>
            <a:xfrm>
              <a:off x="5161429" y="807075"/>
              <a:ext cx="6684221" cy="5243850"/>
              <a:chOff x="5292323" y="439770"/>
              <a:chExt cx="6684221" cy="524385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4BF53F9-47B4-C144-BC7D-D8A66FF778C9}"/>
                  </a:ext>
                </a:extLst>
              </p:cNvPr>
              <p:cNvGrpSpPr/>
              <p:nvPr/>
            </p:nvGrpSpPr>
            <p:grpSpPr>
              <a:xfrm>
                <a:off x="5412821" y="925975"/>
                <a:ext cx="6250810" cy="4757645"/>
                <a:chOff x="6093605" y="1379770"/>
                <a:chExt cx="5426925" cy="4306189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13DA9C3E-E32B-A744-9D41-AE1954DE90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3605" y="1379770"/>
                  <a:ext cx="5426925" cy="4098459"/>
                </a:xfrm>
                <a:prstGeom prst="rect">
                  <a:avLst/>
                </a:prstGeom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6E42F132-EDF9-9941-994C-5598B60E9D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52130" y="5433060"/>
                  <a:ext cx="1116970" cy="252899"/>
                </a:xfrm>
                <a:prstGeom prst="rect">
                  <a:avLst/>
                </a:prstGeom>
              </p:spPr>
            </p:pic>
          </p:grp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ABA63BAD-ABB6-064B-B201-DE555A8E5A3C}"/>
                  </a:ext>
                </a:extLst>
              </p:cNvPr>
              <p:cNvSpPr/>
              <p:nvPr/>
            </p:nvSpPr>
            <p:spPr>
              <a:xfrm>
                <a:off x="5292323" y="439770"/>
                <a:ext cx="6684221" cy="4195501"/>
              </a:xfrm>
              <a:prstGeom prst="roundRect">
                <a:avLst/>
              </a:prstGeom>
              <a:noFill/>
              <a:ln w="508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ore-US" altLang="en-US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9BB198D-B643-DD41-BDF7-3117D2F2D220}"/>
                </a:ext>
              </a:extLst>
            </p:cNvPr>
            <p:cNvSpPr/>
            <p:nvPr/>
          </p:nvSpPr>
          <p:spPr>
            <a:xfrm>
              <a:off x="5302247" y="1293280"/>
              <a:ext cx="6396254" cy="26479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US" altLang="en-US" dirty="0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56E999D-45A0-F642-9AFF-6A58313926D4}"/>
              </a:ext>
            </a:extLst>
          </p:cNvPr>
          <p:cNvSpPr/>
          <p:nvPr/>
        </p:nvSpPr>
        <p:spPr>
          <a:xfrm>
            <a:off x="6563360" y="3229286"/>
            <a:ext cx="2214880" cy="1037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0063DA5-57AF-EB44-BCBB-89B2D42BFD79}"/>
              </a:ext>
            </a:extLst>
          </p:cNvPr>
          <p:cNvSpPr/>
          <p:nvPr/>
        </p:nvSpPr>
        <p:spPr>
          <a:xfrm>
            <a:off x="5312407" y="1303440"/>
            <a:ext cx="6396254" cy="264796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62C0E5-6AEB-DD49-A66C-38657FBB7BBF}"/>
              </a:ext>
            </a:extLst>
          </p:cNvPr>
          <p:cNvSpPr/>
          <p:nvPr/>
        </p:nvSpPr>
        <p:spPr>
          <a:xfrm>
            <a:off x="5455920" y="4595934"/>
            <a:ext cx="2062480" cy="157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dirty="0"/>
          </a:p>
        </p:txBody>
      </p:sp>
    </p:spTree>
    <p:extLst>
      <p:ext uri="{BB962C8B-B14F-4D97-AF65-F5344CB8AC3E}">
        <p14:creationId xmlns:p14="http://schemas.microsoft.com/office/powerpoint/2010/main" val="179851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E50E6C-44C9-914E-BFFC-7EF46963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SPDK Event Framework </a:t>
            </a:r>
            <a:r>
              <a:rPr kumimoji="1" lang="en-US" altLang="ko-KR" dirty="0"/>
              <a:t>-1</a:t>
            </a:r>
            <a:endParaRPr kumimoji="1" lang="ko-Kore-US" altLang="en-US" dirty="0"/>
          </a:p>
        </p:txBody>
      </p: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AEC55623-8084-7849-8804-E53B48F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350" y="811675"/>
            <a:ext cx="10875900" cy="5055900"/>
          </a:xfrm>
        </p:spPr>
        <p:txBody>
          <a:bodyPr>
            <a:normAutofit/>
          </a:bodyPr>
          <a:lstStyle/>
          <a:p>
            <a:pPr marL="571500" indent="-342900">
              <a:buFontTx/>
              <a:buChar char="-"/>
            </a:pPr>
            <a:endParaRPr kumimoji="1" lang="en-US" altLang="ko-Kore-US" sz="3200" dirty="0"/>
          </a:p>
          <a:p>
            <a:pPr marL="571500" indent="-342900">
              <a:buFontTx/>
              <a:buChar char="-"/>
            </a:pPr>
            <a:endParaRPr kumimoji="1" lang="en-US" altLang="ko-Kore-US" sz="3200" dirty="0"/>
          </a:p>
          <a:p>
            <a:pPr marL="228600" indent="0"/>
            <a:r>
              <a:rPr kumimoji="1" lang="en-US" altLang="ko-Kore-US" sz="3200" dirty="0"/>
              <a:t>1. Per-core event queues</a:t>
            </a:r>
            <a:br>
              <a:rPr kumimoji="1" lang="en-US" altLang="ko-Kore-US" sz="3200" dirty="0"/>
            </a:br>
            <a:endParaRPr kumimoji="1" lang="en-US" altLang="ko-Kore-US" sz="3200" dirty="0"/>
          </a:p>
          <a:p>
            <a:pPr marL="228600" indent="0"/>
            <a:r>
              <a:rPr kumimoji="1" lang="en-US" altLang="ko-Kore-US" sz="3200" dirty="0"/>
              <a:t>2. Reactor threads</a:t>
            </a:r>
            <a:br>
              <a:rPr kumimoji="1" lang="en-US" altLang="ko-Kore-US" sz="3200" dirty="0"/>
            </a:br>
            <a:endParaRPr kumimoji="1" lang="en-US" altLang="ko-Kore-US" sz="3200" dirty="0"/>
          </a:p>
          <a:p>
            <a:pPr marL="228600" indent="0"/>
            <a:r>
              <a:rPr kumimoji="1" lang="en-US" altLang="ko-Kore-US" sz="3200" dirty="0"/>
              <a:t>3. </a:t>
            </a:r>
            <a:r>
              <a:rPr kumimoji="1" lang="en-US" altLang="ko-Kore-US" sz="3200" dirty="0" err="1"/>
              <a:t>Poller</a:t>
            </a:r>
            <a:endParaRPr kumimoji="1" lang="ko-Kore-US" altLang="en-US" sz="3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557300-66F4-D849-9747-4A62FAE21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64" y="1732666"/>
            <a:ext cx="5033686" cy="3392668"/>
          </a:xfrm>
          <a:prstGeom prst="rect">
            <a:avLst/>
          </a:prstGeom>
        </p:spPr>
      </p:pic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D4C8EF59-E6EF-7044-9335-9F18FF823EE5}"/>
              </a:ext>
            </a:extLst>
          </p:cNvPr>
          <p:cNvSpPr/>
          <p:nvPr/>
        </p:nvSpPr>
        <p:spPr>
          <a:xfrm>
            <a:off x="6987654" y="1323833"/>
            <a:ext cx="163773" cy="4088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8545BB95-18B8-7C44-BC5E-432A492C2A6B}"/>
              </a:ext>
            </a:extLst>
          </p:cNvPr>
          <p:cNvSpPr/>
          <p:nvPr/>
        </p:nvSpPr>
        <p:spPr>
          <a:xfrm>
            <a:off x="9667517" y="1325807"/>
            <a:ext cx="163773" cy="4088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5" name="아래쪽 화살표[D] 24">
            <a:extLst>
              <a:ext uri="{FF2B5EF4-FFF2-40B4-BE49-F238E27FC236}">
                <a16:creationId xmlns:a16="http://schemas.microsoft.com/office/drawing/2014/main" id="{EF04D092-4EC2-E246-8719-04F5D1214A7D}"/>
              </a:ext>
            </a:extLst>
          </p:cNvPr>
          <p:cNvSpPr/>
          <p:nvPr/>
        </p:nvSpPr>
        <p:spPr>
          <a:xfrm>
            <a:off x="8143163" y="1323833"/>
            <a:ext cx="163773" cy="4088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FD5BF6-903C-EE4D-93CF-491982663798}"/>
              </a:ext>
            </a:extLst>
          </p:cNvPr>
          <p:cNvSpPr txBox="1"/>
          <p:nvPr/>
        </p:nvSpPr>
        <p:spPr>
          <a:xfrm>
            <a:off x="6741994" y="735224"/>
            <a:ext cx="3575713" cy="307777"/>
          </a:xfrm>
          <a:prstGeom prst="rect">
            <a:avLst/>
          </a:prstGeom>
          <a:noFill/>
          <a:ln w="47625">
            <a:solidFill>
              <a:srgbClr val="51263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b="1" dirty="0"/>
              <a:t>USER I/O command</a:t>
            </a:r>
            <a:endParaRPr kumimoji="1" lang="ko-Kore-US" altLang="en-US" b="1" dirty="0"/>
          </a:p>
        </p:txBody>
      </p:sp>
    </p:spTree>
    <p:extLst>
      <p:ext uri="{BB962C8B-B14F-4D97-AF65-F5344CB8AC3E}">
        <p14:creationId xmlns:p14="http://schemas.microsoft.com/office/powerpoint/2010/main" val="29771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E50E6C-44C9-914E-BFFC-7EF46963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SPDK Event Framework </a:t>
            </a:r>
            <a:r>
              <a:rPr kumimoji="1" lang="en-US" altLang="ko-KR" dirty="0"/>
              <a:t>-2</a:t>
            </a:r>
            <a:endParaRPr kumimoji="1" lang="ko-Kore-US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02C674-6915-0045-B114-A6D74A0BE554}"/>
              </a:ext>
            </a:extLst>
          </p:cNvPr>
          <p:cNvGrpSpPr/>
          <p:nvPr/>
        </p:nvGrpSpPr>
        <p:grpSpPr>
          <a:xfrm>
            <a:off x="0" y="1041505"/>
            <a:ext cx="10739766" cy="4428566"/>
            <a:chOff x="346350" y="1061383"/>
            <a:chExt cx="10739766" cy="44285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29CD899-ACBF-344D-B249-9D80D444FB4D}"/>
                </a:ext>
              </a:extLst>
            </p:cNvPr>
            <p:cNvGrpSpPr/>
            <p:nvPr/>
          </p:nvGrpSpPr>
          <p:grpSpPr>
            <a:xfrm>
              <a:off x="2348984" y="1061383"/>
              <a:ext cx="6121765" cy="4428566"/>
              <a:chOff x="388881" y="912527"/>
              <a:chExt cx="6121765" cy="442856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763A83D-1FA3-FC4B-936F-E0881A7491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2737"/>
              <a:stretch/>
            </p:blipFill>
            <p:spPr>
              <a:xfrm>
                <a:off x="388881" y="912527"/>
                <a:ext cx="6121765" cy="4428566"/>
              </a:xfrm>
              <a:prstGeom prst="rect">
                <a:avLst/>
              </a:prstGeom>
            </p:spPr>
          </p:pic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52E9ED11-AF31-2D4B-9F0D-C91FEF22C6FD}"/>
                  </a:ext>
                </a:extLst>
              </p:cNvPr>
              <p:cNvSpPr/>
              <p:nvPr/>
            </p:nvSpPr>
            <p:spPr>
              <a:xfrm>
                <a:off x="1828800" y="2594343"/>
                <a:ext cx="4508205" cy="637955"/>
              </a:xfrm>
              <a:prstGeom prst="roundRect">
                <a:avLst/>
              </a:prstGeom>
              <a:noFill/>
              <a:ln w="508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ore-US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F6ED380-9A4E-0642-AD28-9CB2B8D41506}"/>
                  </a:ext>
                </a:extLst>
              </p:cNvPr>
              <p:cNvSpPr/>
              <p:nvPr/>
            </p:nvSpPr>
            <p:spPr>
              <a:xfrm>
                <a:off x="552893" y="3429000"/>
                <a:ext cx="5784112" cy="1866014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US" altLang="en-US" dirty="0"/>
              </a:p>
            </p:txBody>
          </p:sp>
        </p:grp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1D5CA39-2012-A542-9174-AE938DAC0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7108" y="2743199"/>
              <a:ext cx="659508" cy="32445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73CCD7-E732-1F4B-8925-BE00E81554A2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1863784" y="3577856"/>
              <a:ext cx="649212" cy="933007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EB1E38-E7E3-AF42-9669-35972FC57AD2}"/>
                </a:ext>
              </a:extLst>
            </p:cNvPr>
            <p:cNvSpPr txBox="1"/>
            <p:nvPr/>
          </p:nvSpPr>
          <p:spPr>
            <a:xfrm>
              <a:off x="9091197" y="1414614"/>
              <a:ext cx="1994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US" dirty="0"/>
                <a:t>Threads</a:t>
              </a:r>
            </a:p>
            <a:p>
              <a:r>
                <a:rPr kumimoji="1" lang="en-US" altLang="ko-Kore-US" dirty="0"/>
                <a:t>Bound to each cores</a:t>
              </a:r>
              <a:endParaRPr kumimoji="1" lang="ko-Kore-US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FD7ED6-BAA6-E849-8C0A-752CB210229A}"/>
                </a:ext>
              </a:extLst>
            </p:cNvPr>
            <p:cNvSpPr txBox="1"/>
            <p:nvPr/>
          </p:nvSpPr>
          <p:spPr>
            <a:xfrm>
              <a:off x="346350" y="3075900"/>
              <a:ext cx="1994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ore-US" dirty="0"/>
                <a:t>Hardware Queue</a:t>
              </a:r>
            </a:p>
            <a:p>
              <a:pPr algn="r"/>
              <a:r>
                <a:rPr kumimoji="1" lang="en-US" altLang="ko-Kore-US" dirty="0"/>
                <a:t>Abstraction</a:t>
              </a:r>
              <a:endParaRPr kumimoji="1" lang="ko-Kore-US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3934817-3093-1449-B71C-A870E14E36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4949" y="2178345"/>
              <a:ext cx="1687201" cy="307016"/>
            </a:xfrm>
            <a:prstGeom prst="straightConnector1">
              <a:avLst/>
            </a:prstGeom>
            <a:ln w="47625">
              <a:solidFill>
                <a:srgbClr val="083E72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0F9B5F-B9CD-B547-92B8-CC5F6B2FE599}"/>
                </a:ext>
              </a:extLst>
            </p:cNvPr>
            <p:cNvSpPr txBox="1"/>
            <p:nvPr/>
          </p:nvSpPr>
          <p:spPr>
            <a:xfrm>
              <a:off x="1458798" y="1849465"/>
              <a:ext cx="1994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ore-US" dirty="0"/>
                <a:t>Event Submission </a:t>
              </a:r>
            </a:p>
            <a:p>
              <a:pPr algn="r"/>
              <a:r>
                <a:rPr kumimoji="1" lang="en-US" altLang="ko-Kore-US" dirty="0"/>
                <a:t>to other cores</a:t>
              </a:r>
              <a:endParaRPr kumimoji="1" lang="ko-Kore-US" altLang="en-US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E713734-74F8-5347-BDA9-2DDB1596D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4"/>
          <a:stretch/>
        </p:blipFill>
        <p:spPr>
          <a:xfrm>
            <a:off x="8610266" y="1829587"/>
            <a:ext cx="2264082" cy="2455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7B6B1A-C3F2-8948-83FC-EAEC8DD86055}"/>
              </a:ext>
            </a:extLst>
          </p:cNvPr>
          <p:cNvSpPr txBox="1"/>
          <p:nvPr/>
        </p:nvSpPr>
        <p:spPr>
          <a:xfrm>
            <a:off x="3853541" y="2093151"/>
            <a:ext cx="506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900" dirty="0"/>
              <a:t>queue</a:t>
            </a:r>
            <a:endParaRPr kumimoji="1" lang="ko-Kore-US" altLang="en-US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EFD57-9F98-8744-9D01-95941D0EF57A}"/>
              </a:ext>
            </a:extLst>
          </p:cNvPr>
          <p:cNvSpPr txBox="1"/>
          <p:nvPr/>
        </p:nvSpPr>
        <p:spPr>
          <a:xfrm>
            <a:off x="5262385" y="2093151"/>
            <a:ext cx="506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900" dirty="0"/>
              <a:t>queue</a:t>
            </a:r>
            <a:endParaRPr kumimoji="1" lang="ko-Kore-US" altLang="en-US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5AFAF-2694-B84E-B354-E3E85C5E619E}"/>
              </a:ext>
            </a:extLst>
          </p:cNvPr>
          <p:cNvSpPr txBox="1"/>
          <p:nvPr/>
        </p:nvSpPr>
        <p:spPr>
          <a:xfrm>
            <a:off x="7087793" y="2093151"/>
            <a:ext cx="506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900" dirty="0"/>
              <a:t>queue</a:t>
            </a:r>
            <a:endParaRPr kumimoji="1" lang="ko-Kore-US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2423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443350" y="811675"/>
            <a:ext cx="11343182" cy="50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550" lvl="0" indent="0" algn="ctr"/>
            <a:endParaRPr lang="en-US" sz="4000" b="1" dirty="0"/>
          </a:p>
          <a:p>
            <a:pPr marL="82550" lvl="0" indent="0" algn="ctr"/>
            <a:endParaRPr lang="en-US" sz="4000" b="1" dirty="0"/>
          </a:p>
          <a:p>
            <a:pPr marL="82550" lvl="0" indent="0" algn="ctr"/>
            <a:endParaRPr lang="en-US" sz="4000" b="1" dirty="0"/>
          </a:p>
          <a:p>
            <a:pPr marL="82550" lvl="0" indent="0" algn="ctr"/>
            <a:r>
              <a:rPr lang="en-US" sz="4000" b="1" dirty="0"/>
              <a:t>Thank you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6AED44-9899-294E-84F0-10A99A82E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1587500"/>
            <a:ext cx="5207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4351C81-24A3-3941-B8D7-E1C301407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01" y="119111"/>
            <a:ext cx="10127700" cy="595800"/>
          </a:xfrm>
        </p:spPr>
        <p:txBody>
          <a:bodyPr/>
          <a:lstStyle/>
          <a:p>
            <a:r>
              <a:rPr lang="ko-KR" altLang="en-US" sz="4000" dirty="0">
                <a:latin typeface="+mn-lt"/>
              </a:rPr>
              <a:t>목차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E0B01794-FA0F-7341-BC31-2FE1199F4624}"/>
              </a:ext>
            </a:extLst>
          </p:cNvPr>
          <p:cNvSpPr txBox="1">
            <a:spLocks/>
          </p:cNvSpPr>
          <p:nvPr/>
        </p:nvSpPr>
        <p:spPr>
          <a:xfrm>
            <a:off x="523767" y="1086086"/>
            <a:ext cx="10418874" cy="609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5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35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Keywords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350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Architecture</a:t>
            </a:r>
          </a:p>
          <a:p>
            <a:pPr>
              <a:lnSpc>
                <a:spcPct val="150000"/>
              </a:lnSpc>
            </a:pPr>
            <a:endParaRPr kumimoji="1" lang="ko-Kore-KR" altLang="en-US" sz="3500" dirty="0">
              <a:latin typeface="+mn-lt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7CCFA0-7009-0D4A-A1B4-4A9149D58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kumimoji="1" lang="en-US" altLang="ko-Kore-US" sz="6000" dirty="0"/>
          </a:p>
          <a:p>
            <a:pPr algn="ctr"/>
            <a:endParaRPr kumimoji="1" lang="en-US" altLang="ko-Kore-US" sz="6000" dirty="0"/>
          </a:p>
          <a:p>
            <a:pPr algn="ctr"/>
            <a:r>
              <a:rPr kumimoji="1" lang="en-US" altLang="ko-Kore-US" sz="6000" dirty="0"/>
              <a:t>1. Introduction</a:t>
            </a:r>
            <a:endParaRPr kumimoji="1" lang="ko-Kore-US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9663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B49A1DA-7EFB-A744-8A33-3D583B03B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850900"/>
            <a:ext cx="5842000" cy="51562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A3549F2-7422-5C43-9DF2-3F541FC6B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6921EA-2B58-304F-9059-59AC1460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Introduction  </a:t>
            </a:r>
            <a:endParaRPr kumimoji="1" lang="ko-Kore-US" altLang="en-US" dirty="0"/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0A61FDD-4766-4642-B53E-90FD1D496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0" y="923492"/>
            <a:ext cx="3945304" cy="2616081"/>
          </a:xfrm>
          <a:prstGeom prst="rect">
            <a:avLst/>
          </a:prstGeom>
        </p:spPr>
      </p:pic>
      <p:pic>
        <p:nvPicPr>
          <p:cNvPr id="7" name="그림 6" descr="텍스트, 음악, 전자오르간이(가) 표시된 사진&#10;&#10;자동 생성된 설명">
            <a:extLst>
              <a:ext uri="{FF2B5EF4-FFF2-40B4-BE49-F238E27FC236}">
                <a16:creationId xmlns:a16="http://schemas.microsoft.com/office/drawing/2014/main" id="{CE37EC9C-2281-3D40-9768-24203D608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4970293" y="1607022"/>
            <a:ext cx="2774893" cy="1027873"/>
          </a:xfrm>
          <a:prstGeom prst="rect">
            <a:avLst/>
          </a:prstGeom>
        </p:spPr>
      </p:pic>
      <p:pic>
        <p:nvPicPr>
          <p:cNvPr id="9" name="그림 8" descr="텍스트, 실내, 전자레인지이(가) 표시된 사진&#10;&#10;자동 생성된 설명">
            <a:extLst>
              <a:ext uri="{FF2B5EF4-FFF2-40B4-BE49-F238E27FC236}">
                <a16:creationId xmlns:a16="http://schemas.microsoft.com/office/drawing/2014/main" id="{01B9AD71-2137-D345-88EF-92B80820F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186" y="3339625"/>
            <a:ext cx="3444499" cy="2294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B04904-DA52-2543-9529-E537F9B93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1545" y="990425"/>
            <a:ext cx="2034253" cy="1933796"/>
          </a:xfrm>
          <a:prstGeom prst="rect">
            <a:avLst/>
          </a:prstGeom>
        </p:spPr>
      </p:pic>
      <p:pic>
        <p:nvPicPr>
          <p:cNvPr id="13" name="그림 12" descr="전자기기이(가) 표시된 사진&#10;&#10;자동 생성된 설명">
            <a:extLst>
              <a:ext uri="{FF2B5EF4-FFF2-40B4-BE49-F238E27FC236}">
                <a16:creationId xmlns:a16="http://schemas.microsoft.com/office/drawing/2014/main" id="{FBA9976D-1A00-DC41-8EDA-5FDEED2426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776" y="3739521"/>
            <a:ext cx="3116451" cy="1817533"/>
          </a:xfrm>
          <a:prstGeom prst="rect">
            <a:avLst/>
          </a:prstGeom>
        </p:spPr>
      </p:pic>
      <p:pic>
        <p:nvPicPr>
          <p:cNvPr id="15" name="그림 14" descr="전자기기, 어댑터, 충전기이(가) 표시된 사진&#10;&#10;자동 생성된 설명">
            <a:extLst>
              <a:ext uri="{FF2B5EF4-FFF2-40B4-BE49-F238E27FC236}">
                <a16:creationId xmlns:a16="http://schemas.microsoft.com/office/drawing/2014/main" id="{2FD1619F-4814-374D-89F8-0C1AE4F89C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4227" y="3339625"/>
            <a:ext cx="3116451" cy="239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A61ECDA-D87F-1E47-A768-31EF6A85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Overhead Cost</a:t>
            </a:r>
            <a:endParaRPr kumimoji="1" lang="ko-Kore-US" altLang="en-US" dirty="0"/>
          </a:p>
        </p:txBody>
      </p:sp>
      <p:pic>
        <p:nvPicPr>
          <p:cNvPr id="5" name="그림 4" descr="텍스트, 키보드, 컴퓨터, 실내이(가) 표시된 사진&#10;&#10;자동 생성된 설명">
            <a:extLst>
              <a:ext uri="{FF2B5EF4-FFF2-40B4-BE49-F238E27FC236}">
                <a16:creationId xmlns:a16="http://schemas.microsoft.com/office/drawing/2014/main" id="{85D79E80-C21F-8943-9F86-B37A8C2A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2207337"/>
            <a:ext cx="2393950" cy="1623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9DF5A-EE61-3E48-A424-3D449A23FCDD}"/>
              </a:ext>
            </a:extLst>
          </p:cNvPr>
          <p:cNvSpPr txBox="1"/>
          <p:nvPr/>
        </p:nvSpPr>
        <p:spPr>
          <a:xfrm>
            <a:off x="1257300" y="1276350"/>
            <a:ext cx="2308860" cy="477054"/>
          </a:xfrm>
          <a:prstGeom prst="rect">
            <a:avLst/>
          </a:prstGeom>
          <a:noFill/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500" dirty="0"/>
              <a:t>Context Switch</a:t>
            </a:r>
            <a:endParaRPr kumimoji="1" lang="ko-Kore-US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413DE-B47C-704E-BAB6-87AC0B716C04}"/>
              </a:ext>
            </a:extLst>
          </p:cNvPr>
          <p:cNvSpPr txBox="1"/>
          <p:nvPr/>
        </p:nvSpPr>
        <p:spPr>
          <a:xfrm>
            <a:off x="1257300" y="4933950"/>
            <a:ext cx="1741932" cy="477054"/>
          </a:xfrm>
          <a:prstGeom prst="rect">
            <a:avLst/>
          </a:prstGeom>
          <a:noFill/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500" dirty="0"/>
              <a:t>Data Copy</a:t>
            </a:r>
            <a:endParaRPr kumimoji="1" lang="ko-Kore-US" alt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410F1-3613-FE4F-9663-E1798EEBBBE3}"/>
              </a:ext>
            </a:extLst>
          </p:cNvPr>
          <p:cNvSpPr txBox="1"/>
          <p:nvPr/>
        </p:nvSpPr>
        <p:spPr>
          <a:xfrm>
            <a:off x="8130900" y="4933950"/>
            <a:ext cx="1397148" cy="477054"/>
          </a:xfrm>
          <a:prstGeom prst="rect">
            <a:avLst/>
          </a:prstGeom>
          <a:noFill/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500" dirty="0"/>
              <a:t>Interrupt</a:t>
            </a:r>
            <a:endParaRPr kumimoji="1" lang="ko-Kore-US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84936-447B-684D-BBB6-6AA59601E839}"/>
              </a:ext>
            </a:extLst>
          </p:cNvPr>
          <p:cNvSpPr txBox="1"/>
          <p:nvPr/>
        </p:nvSpPr>
        <p:spPr>
          <a:xfrm>
            <a:off x="7219950" y="1276350"/>
            <a:ext cx="3899154" cy="477054"/>
          </a:xfrm>
          <a:prstGeom prst="rect">
            <a:avLst/>
          </a:prstGeom>
          <a:noFill/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500" dirty="0"/>
              <a:t>Resource Synchronization</a:t>
            </a:r>
            <a:endParaRPr kumimoji="1" lang="ko-Kore-US" altLang="en-US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6D844-1FA1-CB48-8966-E0AA846287A0}"/>
              </a:ext>
            </a:extLst>
          </p:cNvPr>
          <p:cNvSpPr txBox="1"/>
          <p:nvPr/>
        </p:nvSpPr>
        <p:spPr>
          <a:xfrm>
            <a:off x="4502150" y="3830994"/>
            <a:ext cx="2514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2500" b="1" dirty="0">
                <a:solidFill>
                  <a:srgbClr val="1545FF"/>
                </a:solidFill>
              </a:rPr>
              <a:t>Kernel IO stack</a:t>
            </a:r>
            <a:endParaRPr kumimoji="1" lang="ko-Kore-US" altLang="en-US" sz="2500" b="1" dirty="0">
              <a:solidFill>
                <a:srgbClr val="1545FF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AD68D8A2-106B-3B4C-8BB2-BCE055662DCC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411730" y="1753404"/>
            <a:ext cx="2109470" cy="45393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1A8A466-3278-E142-A117-078EBE37B44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28266" y="3830994"/>
            <a:ext cx="2392934" cy="110295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571F530-655A-7047-B6CE-4ECC8C0B0E2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915150" y="3830994"/>
            <a:ext cx="1914324" cy="110295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5C10508-B6F0-DD4D-A182-C9F95C79355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914134" y="1753404"/>
            <a:ext cx="2255393" cy="47705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키보드, 컴퓨터, 실내이(가) 표시된 사진&#10;&#10;자동 생성된 설명">
            <a:extLst>
              <a:ext uri="{FF2B5EF4-FFF2-40B4-BE49-F238E27FC236}">
                <a16:creationId xmlns:a16="http://schemas.microsoft.com/office/drawing/2014/main" id="{668D8E62-52F7-B44A-83F9-B6B3ADF3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2207337"/>
            <a:ext cx="2393950" cy="162365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A61ECDA-D87F-1E47-A768-31EF6A85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Overhead Cost </a:t>
            </a:r>
            <a:endParaRPr kumimoji="1" lang="ko-Kore-US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6D844-1FA1-CB48-8966-E0AA846287A0}"/>
              </a:ext>
            </a:extLst>
          </p:cNvPr>
          <p:cNvSpPr txBox="1"/>
          <p:nvPr/>
        </p:nvSpPr>
        <p:spPr>
          <a:xfrm>
            <a:off x="4502150" y="3830994"/>
            <a:ext cx="2514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2500" b="1" dirty="0">
                <a:solidFill>
                  <a:srgbClr val="1545FF"/>
                </a:solidFill>
              </a:rPr>
              <a:t>Kernel IO stack</a:t>
            </a:r>
            <a:endParaRPr kumimoji="1" lang="ko-Kore-US" altLang="en-US" sz="2500" b="1" dirty="0">
              <a:solidFill>
                <a:srgbClr val="1545FF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61DB51-19C4-D647-A741-0CCB5A998C1C}"/>
              </a:ext>
            </a:extLst>
          </p:cNvPr>
          <p:cNvGrpSpPr/>
          <p:nvPr/>
        </p:nvGrpSpPr>
        <p:grpSpPr>
          <a:xfrm>
            <a:off x="1257300" y="1276350"/>
            <a:ext cx="9861804" cy="4134654"/>
            <a:chOff x="1257300" y="1276350"/>
            <a:chExt cx="9861804" cy="41346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E9DF5A-EE61-3E48-A424-3D449A23FCDD}"/>
                </a:ext>
              </a:extLst>
            </p:cNvPr>
            <p:cNvSpPr txBox="1"/>
            <p:nvPr/>
          </p:nvSpPr>
          <p:spPr>
            <a:xfrm>
              <a:off x="1257300" y="1276350"/>
              <a:ext cx="2308860" cy="477054"/>
            </a:xfrm>
            <a:prstGeom prst="rect">
              <a:avLst/>
            </a:prstGeom>
            <a:noFill/>
            <a:ln w="3492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500" dirty="0"/>
                <a:t>Context Switch</a:t>
              </a:r>
              <a:endParaRPr kumimoji="1" lang="ko-Kore-US" altLang="en-US" sz="25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C413DE-B47C-704E-BAB6-87AC0B716C04}"/>
                </a:ext>
              </a:extLst>
            </p:cNvPr>
            <p:cNvSpPr txBox="1"/>
            <p:nvPr/>
          </p:nvSpPr>
          <p:spPr>
            <a:xfrm>
              <a:off x="1257300" y="4933950"/>
              <a:ext cx="1741932" cy="477054"/>
            </a:xfrm>
            <a:prstGeom prst="rect">
              <a:avLst/>
            </a:prstGeom>
            <a:noFill/>
            <a:ln w="3492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500" dirty="0"/>
                <a:t>Data Copy</a:t>
              </a:r>
              <a:endParaRPr kumimoji="1" lang="ko-Kore-US" altLang="en-US" sz="25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F410F1-3613-FE4F-9663-E1798EEBBBE3}"/>
                </a:ext>
              </a:extLst>
            </p:cNvPr>
            <p:cNvSpPr txBox="1"/>
            <p:nvPr/>
          </p:nvSpPr>
          <p:spPr>
            <a:xfrm>
              <a:off x="8130900" y="4933950"/>
              <a:ext cx="1397148" cy="477054"/>
            </a:xfrm>
            <a:prstGeom prst="rect">
              <a:avLst/>
            </a:prstGeom>
            <a:noFill/>
            <a:ln w="3492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500" dirty="0"/>
                <a:t>Interrupt</a:t>
              </a:r>
              <a:endParaRPr kumimoji="1" lang="ko-Kore-US" altLang="en-US" sz="25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684936-447B-684D-BBB6-6AA59601E839}"/>
                </a:ext>
              </a:extLst>
            </p:cNvPr>
            <p:cNvSpPr txBox="1"/>
            <p:nvPr/>
          </p:nvSpPr>
          <p:spPr>
            <a:xfrm>
              <a:off x="7219950" y="1276350"/>
              <a:ext cx="3899154" cy="477054"/>
            </a:xfrm>
            <a:prstGeom prst="rect">
              <a:avLst/>
            </a:prstGeom>
            <a:noFill/>
            <a:ln w="34925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ore-US" sz="2500" dirty="0"/>
                <a:t>Resource Synchronization</a:t>
              </a:r>
              <a:endParaRPr kumimoji="1" lang="ko-Kore-US" altLang="en-US" sz="2500" dirty="0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AD68D8A2-106B-3B4C-8BB2-BCE055662DCC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H="1" flipV="1">
              <a:off x="2411730" y="1753404"/>
              <a:ext cx="2109470" cy="453933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21A8A466-3278-E142-A117-078EBE37B445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2128266" y="3830994"/>
              <a:ext cx="2392934" cy="1102956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9571F530-655A-7047-B6CE-4ECC8C0B0E2E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915150" y="3830994"/>
              <a:ext cx="1914324" cy="1102956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95C10508-B6F0-DD4D-A182-C9F95C7935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914134" y="1753404"/>
              <a:ext cx="2255393" cy="477054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02C2C1-36F1-AC4D-B7B7-D4B2725FD767}"/>
              </a:ext>
            </a:extLst>
          </p:cNvPr>
          <p:cNvGrpSpPr/>
          <p:nvPr/>
        </p:nvGrpSpPr>
        <p:grpSpPr>
          <a:xfrm>
            <a:off x="3902832" y="1753404"/>
            <a:ext cx="3354395" cy="3300703"/>
            <a:chOff x="3902832" y="1753404"/>
            <a:chExt cx="3354395" cy="330070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0DFE601-E12F-A24D-884D-933DBD4AD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9564" y="1753404"/>
              <a:ext cx="3057478" cy="264589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63DB8A-D342-B643-BA8B-FA82610C863F}"/>
                </a:ext>
              </a:extLst>
            </p:cNvPr>
            <p:cNvSpPr txBox="1"/>
            <p:nvPr/>
          </p:nvSpPr>
          <p:spPr>
            <a:xfrm>
              <a:off x="3902832" y="4315443"/>
              <a:ext cx="335439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altLang="ko-Kore-US" sz="2800" b="1" dirty="0"/>
                <a:t>SPDK</a:t>
              </a:r>
            </a:p>
            <a:p>
              <a:pPr algn="ctr"/>
              <a:r>
                <a:rPr lang="en" altLang="ko-Kore-US" dirty="0"/>
                <a:t>Storage Performance Development Kit</a:t>
              </a:r>
              <a:endParaRPr lang="en" altLang="ko-Kore-US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B9F34E-FEB8-1740-B9E5-B57953F29657}"/>
              </a:ext>
            </a:extLst>
          </p:cNvPr>
          <p:cNvSpPr txBox="1"/>
          <p:nvPr/>
        </p:nvSpPr>
        <p:spPr>
          <a:xfrm>
            <a:off x="1257300" y="1759631"/>
            <a:ext cx="2308860" cy="4770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500" dirty="0"/>
              <a:t>User Space</a:t>
            </a:r>
            <a:endParaRPr kumimoji="1" lang="ko-Kore-US" altLang="en-US" sz="2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EE721A-F19D-C84E-A6C4-7AD778212FB2}"/>
              </a:ext>
            </a:extLst>
          </p:cNvPr>
          <p:cNvSpPr txBox="1"/>
          <p:nvPr/>
        </p:nvSpPr>
        <p:spPr>
          <a:xfrm>
            <a:off x="8130900" y="5405705"/>
            <a:ext cx="1397148" cy="4770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500" dirty="0"/>
              <a:t>Polling</a:t>
            </a:r>
            <a:endParaRPr kumimoji="1" lang="ko-Kore-US" altLang="en-US" sz="2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64684C-ABBC-224A-8116-85CC7E168CA9}"/>
              </a:ext>
            </a:extLst>
          </p:cNvPr>
          <p:cNvSpPr txBox="1"/>
          <p:nvPr/>
        </p:nvSpPr>
        <p:spPr>
          <a:xfrm>
            <a:off x="1257300" y="5405705"/>
            <a:ext cx="1771859" cy="4770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500" dirty="0"/>
              <a:t>Zero-Copy</a:t>
            </a:r>
            <a:endParaRPr kumimoji="1" lang="ko-Kore-US" altLang="en-US" sz="2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B545CA-7EDB-5241-8365-12011181BB38}"/>
              </a:ext>
            </a:extLst>
          </p:cNvPr>
          <p:cNvSpPr txBox="1"/>
          <p:nvPr/>
        </p:nvSpPr>
        <p:spPr>
          <a:xfrm>
            <a:off x="7219950" y="1755500"/>
            <a:ext cx="3899154" cy="86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2500" u="sng" dirty="0"/>
              <a:t>Threading</a:t>
            </a:r>
            <a:r>
              <a:rPr kumimoji="1" lang="en-US" altLang="ko-Kore-US" sz="2500" dirty="0"/>
              <a:t> </a:t>
            </a:r>
            <a:br>
              <a:rPr kumimoji="1" lang="en-US" altLang="ko-Kore-US" sz="2500" dirty="0"/>
            </a:br>
            <a:r>
              <a:rPr kumimoji="1" lang="en-US" altLang="ko-Kore-US" sz="2500" dirty="0"/>
              <a:t>Lockless resource access </a:t>
            </a:r>
            <a:endParaRPr kumimoji="1" lang="ko-Kore-US" altLang="en-US" sz="2500" dirty="0"/>
          </a:p>
        </p:txBody>
      </p:sp>
      <p:sp>
        <p:nvSpPr>
          <p:cNvPr id="17" name="없음 기호[&quot;] 16">
            <a:extLst>
              <a:ext uri="{FF2B5EF4-FFF2-40B4-BE49-F238E27FC236}">
                <a16:creationId xmlns:a16="http://schemas.microsoft.com/office/drawing/2014/main" id="{E333053B-1EEB-E547-84B5-EF0F60561417}"/>
              </a:ext>
            </a:extLst>
          </p:cNvPr>
          <p:cNvSpPr/>
          <p:nvPr/>
        </p:nvSpPr>
        <p:spPr>
          <a:xfrm>
            <a:off x="2128266" y="1276350"/>
            <a:ext cx="490948" cy="477054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7" name="없음 기호[&quot;] 26">
            <a:extLst>
              <a:ext uri="{FF2B5EF4-FFF2-40B4-BE49-F238E27FC236}">
                <a16:creationId xmlns:a16="http://schemas.microsoft.com/office/drawing/2014/main" id="{82612FF3-F7AB-A845-BF4C-757FAF51087E}"/>
              </a:ext>
            </a:extLst>
          </p:cNvPr>
          <p:cNvSpPr/>
          <p:nvPr/>
        </p:nvSpPr>
        <p:spPr>
          <a:xfrm>
            <a:off x="9037100" y="1282577"/>
            <a:ext cx="490948" cy="477054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8" name="없음 기호[&quot;] 27">
            <a:extLst>
              <a:ext uri="{FF2B5EF4-FFF2-40B4-BE49-F238E27FC236}">
                <a16:creationId xmlns:a16="http://schemas.microsoft.com/office/drawing/2014/main" id="{227C4E6E-82DB-5741-8974-9F485A3CCFB3}"/>
              </a:ext>
            </a:extLst>
          </p:cNvPr>
          <p:cNvSpPr/>
          <p:nvPr/>
        </p:nvSpPr>
        <p:spPr>
          <a:xfrm>
            <a:off x="8546855" y="4945782"/>
            <a:ext cx="490948" cy="477054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9" name="없음 기호[&quot;] 28">
            <a:extLst>
              <a:ext uri="{FF2B5EF4-FFF2-40B4-BE49-F238E27FC236}">
                <a16:creationId xmlns:a16="http://schemas.microsoft.com/office/drawing/2014/main" id="{4EB01097-C88F-6847-A98E-8D059ADEC295}"/>
              </a:ext>
            </a:extLst>
          </p:cNvPr>
          <p:cNvSpPr/>
          <p:nvPr/>
        </p:nvSpPr>
        <p:spPr>
          <a:xfrm>
            <a:off x="1837885" y="4945782"/>
            <a:ext cx="490948" cy="477054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5B35F21-D6BF-5E41-9AE9-0A3E6766697E}"/>
              </a:ext>
            </a:extLst>
          </p:cNvPr>
          <p:cNvCxnSpPr>
            <a:cxnSpLocks/>
          </p:cNvCxnSpPr>
          <p:nvPr/>
        </p:nvCxnSpPr>
        <p:spPr>
          <a:xfrm>
            <a:off x="9031212" y="2147467"/>
            <a:ext cx="496836" cy="94156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D50C9541-29BF-0842-9D78-769BDE69F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146" y="3089029"/>
            <a:ext cx="2338871" cy="157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17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8721180-48E0-884F-8736-C3634E1AF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519" y="901050"/>
            <a:ext cx="10875900" cy="5055900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kumimoji="1" lang="en-US" altLang="ko-Kore-US" dirty="0"/>
              <a:t>User space </a:t>
            </a:r>
            <a:r>
              <a:rPr kumimoji="1" lang="en-US" altLang="ko-Kore-US" dirty="0" err="1"/>
              <a:t>NVMe</a:t>
            </a:r>
            <a:r>
              <a:rPr kumimoji="1" lang="en-US" altLang="ko-Kore-US" dirty="0"/>
              <a:t> driver</a:t>
            </a:r>
            <a:br>
              <a:rPr kumimoji="1" lang="en-US" altLang="ko-Kore-US" dirty="0"/>
            </a:br>
            <a:br>
              <a:rPr kumimoji="1" lang="en-US" altLang="ko-Kore-US" dirty="0"/>
            </a:br>
            <a:r>
              <a:rPr kumimoji="1" lang="en-US" altLang="ko-Kore-US" dirty="0"/>
              <a:t>Kernel 		User</a:t>
            </a:r>
            <a:br>
              <a:rPr kumimoji="1" lang="en-US" altLang="ko-Kore-US" dirty="0"/>
            </a:br>
            <a:endParaRPr kumimoji="1" lang="en-US" altLang="ko-Kore-US" dirty="0"/>
          </a:p>
          <a:p>
            <a:pPr marL="685800" indent="-457200">
              <a:buAutoNum type="arabicPeriod"/>
            </a:pPr>
            <a:r>
              <a:rPr kumimoji="1" lang="en-US" altLang="ko-Kore-US" dirty="0"/>
              <a:t>Asynchronous polled mode driven I/O</a:t>
            </a:r>
            <a:br>
              <a:rPr kumimoji="1" lang="en-US" altLang="ko-Kore-US" dirty="0"/>
            </a:br>
            <a:br>
              <a:rPr kumimoji="1" lang="en-US" altLang="ko-Kore-US" dirty="0"/>
            </a:br>
            <a:r>
              <a:rPr kumimoji="1" lang="en-US" altLang="ko-Kore-US" dirty="0"/>
              <a:t>Interrupt 	    Polling</a:t>
            </a:r>
            <a:br>
              <a:rPr kumimoji="1" lang="en-US" altLang="ko-Kore-US" dirty="0"/>
            </a:br>
            <a:endParaRPr kumimoji="1" lang="en-US" altLang="ko-Kore-US" dirty="0"/>
          </a:p>
          <a:p>
            <a:pPr marL="685800" indent="-457200">
              <a:buAutoNum type="arabicPeriod"/>
            </a:pPr>
            <a:r>
              <a:rPr kumimoji="1" lang="en-US" altLang="ko-Kore-US" dirty="0"/>
              <a:t>Lockless resource access (Threading)</a:t>
            </a:r>
            <a:br>
              <a:rPr kumimoji="1" lang="en-US" altLang="ko-Kore-US" dirty="0"/>
            </a:br>
            <a:br>
              <a:rPr kumimoji="1" lang="en-US" altLang="ko-Kore-US" dirty="0"/>
            </a:br>
            <a:br>
              <a:rPr kumimoji="1" lang="en-US" altLang="ko-Kore-US" dirty="0"/>
            </a:br>
            <a:endParaRPr kumimoji="1" lang="ko-Kore-US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CCBB48E-C585-A244-A2E2-87A19ABE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SPDK </a:t>
            </a:r>
            <a:endParaRPr kumimoji="1" lang="ko-Kore-US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FB289A1-B1AE-B04A-88CA-0DE0F8B6469D}"/>
              </a:ext>
            </a:extLst>
          </p:cNvPr>
          <p:cNvCxnSpPr>
            <a:cxnSpLocks/>
          </p:cNvCxnSpPr>
          <p:nvPr/>
        </p:nvCxnSpPr>
        <p:spPr>
          <a:xfrm>
            <a:off x="2198077" y="1847837"/>
            <a:ext cx="1037492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5A631C8-884D-E64D-BE13-625AE0DE4BE9}"/>
              </a:ext>
            </a:extLst>
          </p:cNvPr>
          <p:cNvCxnSpPr>
            <a:cxnSpLocks/>
          </p:cNvCxnSpPr>
          <p:nvPr/>
        </p:nvCxnSpPr>
        <p:spPr>
          <a:xfrm>
            <a:off x="2473569" y="3274256"/>
            <a:ext cx="1037492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3962588-E981-3240-98B2-1FD9C3B1F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54" y="4217552"/>
            <a:ext cx="1422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5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7CCFA0-7009-0D4A-A1B4-4A9149D58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kumimoji="1" lang="en-US" altLang="ko-Kore-US" sz="6000" dirty="0"/>
          </a:p>
          <a:p>
            <a:pPr algn="ctr"/>
            <a:endParaRPr kumimoji="1" lang="en-US" altLang="ko-Kore-US" sz="6000" dirty="0"/>
          </a:p>
          <a:p>
            <a:pPr algn="ctr"/>
            <a:r>
              <a:rPr kumimoji="1" lang="en-US" altLang="ko-Kore-US" sz="6000" dirty="0"/>
              <a:t>2. Keywords</a:t>
            </a:r>
            <a:endParaRPr kumimoji="1" lang="ko-Kore-US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7378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7C87417-4E79-FF4C-B754-6C36533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3AC13B-6C0C-3C4B-A91B-41834D5BE628}"/>
              </a:ext>
            </a:extLst>
          </p:cNvPr>
          <p:cNvGrpSpPr/>
          <p:nvPr/>
        </p:nvGrpSpPr>
        <p:grpSpPr>
          <a:xfrm>
            <a:off x="6096000" y="1085017"/>
            <a:ext cx="4089400" cy="1905000"/>
            <a:chOff x="5881300" y="1252466"/>
            <a:chExt cx="4089400" cy="1905000"/>
          </a:xfrm>
        </p:grpSpPr>
        <p:pic>
          <p:nvPicPr>
            <p:cNvPr id="7" name="그림 6" descr="텍스트, 명함, 클립아트, 스크린샷이(가) 표시된 사진&#10;&#10;자동 생성된 설명">
              <a:extLst>
                <a:ext uri="{FF2B5EF4-FFF2-40B4-BE49-F238E27FC236}">
                  <a16:creationId xmlns:a16="http://schemas.microsoft.com/office/drawing/2014/main" id="{3B04B5C0-8AA8-5C49-9B53-D5DBC1176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1300" y="1252466"/>
              <a:ext cx="4089400" cy="1905000"/>
            </a:xfrm>
            <a:prstGeom prst="rect">
              <a:avLst/>
            </a:prstGeom>
          </p:spPr>
        </p:pic>
        <p:pic>
          <p:nvPicPr>
            <p:cNvPr id="9" name="그래픽 8" descr="배지 체크 표시1 윤곽선">
              <a:extLst>
                <a:ext uri="{FF2B5EF4-FFF2-40B4-BE49-F238E27FC236}">
                  <a16:creationId xmlns:a16="http://schemas.microsoft.com/office/drawing/2014/main" id="{F81CAF8B-C239-4D4C-B7D9-22EDD8A4C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21040" y="1290566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42414C-037D-B045-B985-28DED1F86B35}"/>
              </a:ext>
            </a:extLst>
          </p:cNvPr>
          <p:cNvGrpSpPr/>
          <p:nvPr/>
        </p:nvGrpSpPr>
        <p:grpSpPr>
          <a:xfrm>
            <a:off x="2442209" y="1013740"/>
            <a:ext cx="2049779" cy="2047554"/>
            <a:chOff x="1946910" y="1308223"/>
            <a:chExt cx="2049779" cy="20475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387AC0-7D58-DA4E-B66D-276AC573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6910" y="1308223"/>
              <a:ext cx="2019300" cy="1981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74FB8B-C372-814D-9D90-9789F680EFEB}"/>
                </a:ext>
              </a:extLst>
            </p:cNvPr>
            <p:cNvSpPr txBox="1"/>
            <p:nvPr/>
          </p:nvSpPr>
          <p:spPr>
            <a:xfrm>
              <a:off x="2042120" y="3048000"/>
              <a:ext cx="1954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US" b="1" dirty="0"/>
                <a:t>User Space</a:t>
              </a:r>
              <a:endParaRPr kumimoji="1" lang="ko-Kore-US" altLang="en-US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8DED30-D568-0E40-9D02-DBCDC0A667A5}"/>
              </a:ext>
            </a:extLst>
          </p:cNvPr>
          <p:cNvGrpSpPr/>
          <p:nvPr/>
        </p:nvGrpSpPr>
        <p:grpSpPr>
          <a:xfrm>
            <a:off x="3651250" y="3811365"/>
            <a:ext cx="3517900" cy="1835426"/>
            <a:chOff x="6096000" y="4688997"/>
            <a:chExt cx="3517900" cy="183542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2643F4-0479-E54E-866E-F63BDDF7B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688997"/>
              <a:ext cx="3517900" cy="8763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7295F97-C55B-334E-BF6C-69D5ABDEA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1790" y="5565297"/>
              <a:ext cx="1046319" cy="95912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C924E8E-034C-C841-AB5E-3FFBCAF6FF8D}"/>
              </a:ext>
            </a:extLst>
          </p:cNvPr>
          <p:cNvGrpSpPr/>
          <p:nvPr/>
        </p:nvGrpSpPr>
        <p:grpSpPr>
          <a:xfrm>
            <a:off x="4159249" y="4687665"/>
            <a:ext cx="2501900" cy="1156595"/>
            <a:chOff x="4635500" y="2501005"/>
            <a:chExt cx="2501900" cy="1156595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D1EAD06-3DA6-3C4D-A74A-986469F55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5050" y="3200400"/>
              <a:ext cx="2082800" cy="457200"/>
            </a:xfrm>
            <a:prstGeom prst="rect">
              <a:avLst/>
            </a:prstGeom>
          </p:spPr>
        </p:pic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D96275DE-A82B-3F41-9190-23C8CB5BB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35500" y="2501005"/>
              <a:ext cx="2501900" cy="81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5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. Cov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12354</TotalTime>
  <Words>2206</Words>
  <Application>Microsoft Macintosh PowerPoint</Application>
  <PresentationFormat>와이드스크린</PresentationFormat>
  <Paragraphs>317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Malgun Gothic</vt:lpstr>
      <vt:lpstr>Calibri</vt:lpstr>
      <vt:lpstr>1. Cover</vt:lpstr>
      <vt:lpstr>PowerPoint 프레젠테이션</vt:lpstr>
      <vt:lpstr>목차</vt:lpstr>
      <vt:lpstr>PowerPoint 프레젠테이션</vt:lpstr>
      <vt:lpstr>Introduction  </vt:lpstr>
      <vt:lpstr>Overhead Cost</vt:lpstr>
      <vt:lpstr>Overhead Cost </vt:lpstr>
      <vt:lpstr>SPDK </vt:lpstr>
      <vt:lpstr>PowerPoint 프레젠테이션</vt:lpstr>
      <vt:lpstr>PowerPoint 프레젠테이션</vt:lpstr>
      <vt:lpstr>NVMe driver</vt:lpstr>
      <vt:lpstr>NVMe-oF</vt:lpstr>
      <vt:lpstr>BDEV </vt:lpstr>
      <vt:lpstr>(V)BDEV</vt:lpstr>
      <vt:lpstr>PowerPoint 프레젠테이션</vt:lpstr>
      <vt:lpstr>Overall Architecture</vt:lpstr>
      <vt:lpstr>SPDK BDEV Workflow</vt:lpstr>
      <vt:lpstr>SPDK Event Framework -1</vt:lpstr>
      <vt:lpstr>SPDK Event Framework -2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keywords/>
  <dc:description/>
  <cp:lastModifiedBy>강 주언</cp:lastModifiedBy>
  <cp:revision>78</cp:revision>
  <dcterms:modified xsi:type="dcterms:W3CDTF">2022-01-30T03:14:02Z</dcterms:modified>
  <cp:category/>
</cp:coreProperties>
</file>